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2"/>
  </p:notesMasterIdLst>
  <p:sldIdLst>
    <p:sldId id="285" r:id="rId2"/>
    <p:sldId id="265" r:id="rId3"/>
    <p:sldId id="277" r:id="rId4"/>
    <p:sldId id="278" r:id="rId5"/>
    <p:sldId id="279" r:id="rId6"/>
    <p:sldId id="280" r:id="rId7"/>
    <p:sldId id="283" r:id="rId8"/>
    <p:sldId id="281" r:id="rId9"/>
    <p:sldId id="282" r:id="rId10"/>
    <p:sldId id="284" r:id="rId11"/>
  </p:sldIdLst>
  <p:sldSz cx="9906000" cy="6858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26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1284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348EAC3-3DC4-42C2-B88D-D5B7763EC194}" type="datetimeFigureOut">
              <a:rPr lang="ko-KR" altLang="en-US" smtClean="0"/>
              <a:t>2025-10-16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11A6B5-98FD-4035-B0F7-99AD3E1DC85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954905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1122363"/>
            <a:ext cx="84201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ACF983-531D-4EB2-A4AD-F3D46AD9BE07}" type="datetime1">
              <a:rPr lang="ko-KR" altLang="en-US" smtClean="0"/>
              <a:t>2025-10-16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CF55AB-3031-4D67-B7B4-13E240E5B5B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351756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8A8B8E-E676-46B1-87A9-B9E549BFD4A3}" type="datetime1">
              <a:rPr lang="ko-KR" altLang="en-US" smtClean="0"/>
              <a:t>2025-10-16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CF55AB-3031-4D67-B7B4-13E240E5B5B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29806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69568-93DA-4248-84A7-BF3CF2A90BE5}" type="datetime1">
              <a:rPr lang="ko-KR" altLang="en-US" smtClean="0"/>
              <a:t>2025-10-16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CF55AB-3031-4D67-B7B4-13E240E5B5B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611631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54D4A6-4761-4C96-9408-D6B805742706}" type="datetime1">
              <a:rPr lang="ko-KR" altLang="en-US" smtClean="0"/>
              <a:t>2025-10-16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CF55AB-3031-4D67-B7B4-13E240E5B5B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236800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16381A-A52E-4BA0-B195-C11AC528D7B9}" type="datetime1">
              <a:rPr lang="ko-KR" altLang="en-US" smtClean="0"/>
              <a:t>2025-10-16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CF55AB-3031-4D67-B7B4-13E240E5B5B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677572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1D7422-C700-4710-A0F8-640BA025D21B}" type="datetime1">
              <a:rPr lang="ko-KR" altLang="en-US" smtClean="0"/>
              <a:t>2025-10-16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CF55AB-3031-4D67-B7B4-13E240E5B5B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08959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7"/>
            <a:ext cx="8543925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26A988-DA46-4142-B596-00FE972A760C}" type="datetime1">
              <a:rPr lang="ko-KR" altLang="en-US" smtClean="0"/>
              <a:t>2025-10-16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CF55AB-3031-4D67-B7B4-13E240E5B5B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635090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27C9CE-4F56-4DEC-BF88-3FCF8CBFD029}" type="datetime1">
              <a:rPr lang="ko-KR" altLang="en-US" smtClean="0"/>
              <a:t>2025-10-16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CF55AB-3031-4D67-B7B4-13E240E5B5B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906061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F5B51-D58D-4017-8559-08D9BE49046F}" type="datetime1">
              <a:rPr lang="ko-KR" altLang="en-US" smtClean="0"/>
              <a:t>2025-10-16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CF55AB-3031-4D67-B7B4-13E240E5B5B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058702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7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21FF19-7C88-43E4-9C8E-F5950A7C80FC}" type="datetime1">
              <a:rPr lang="ko-KR" altLang="en-US" smtClean="0"/>
              <a:t>2025-10-16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CF55AB-3031-4D67-B7B4-13E240E5B5B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073182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7"/>
            <a:ext cx="5014913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03EF8A-3B6F-4297-A493-2E43DD7C9E6C}" type="datetime1">
              <a:rPr lang="ko-KR" altLang="en-US" smtClean="0"/>
              <a:t>2025-10-16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CF55AB-3031-4D67-B7B4-13E240E5B5B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85146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D5E18A-BA8E-429C-89FE-A2B32B77FDA0}" type="datetime1">
              <a:rPr lang="ko-KR" altLang="en-US" smtClean="0"/>
              <a:t>2025-10-16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BCF55AB-3031-4D67-B7B4-13E240E5B5B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168755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hdr="0" ftr="0" dt="0"/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5" Type="http://schemas.openxmlformats.org/officeDocument/2006/relationships/hyperlink" Target="mailto:fairinsa@naver.com" TargetMode="External"/><Relationship Id="rId4" Type="http://schemas.openxmlformats.org/officeDocument/2006/relationships/hyperlink" Target="mailto:vipcau@nate.com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jpeg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.png"/><Relationship Id="rId4" Type="http://schemas.openxmlformats.org/officeDocument/2006/relationships/image" Target="../media/image16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13" Type="http://schemas.openxmlformats.org/officeDocument/2006/relationships/image" Target="../media/image27.png"/><Relationship Id="rId3" Type="http://schemas.openxmlformats.org/officeDocument/2006/relationships/image" Target="../media/image7.png"/><Relationship Id="rId7" Type="http://schemas.openxmlformats.org/officeDocument/2006/relationships/image" Target="../media/image21.png"/><Relationship Id="rId12" Type="http://schemas.openxmlformats.org/officeDocument/2006/relationships/image" Target="../media/image2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png"/><Relationship Id="rId11" Type="http://schemas.openxmlformats.org/officeDocument/2006/relationships/image" Target="../media/image25.png"/><Relationship Id="rId5" Type="http://schemas.openxmlformats.org/officeDocument/2006/relationships/image" Target="../media/image19.png"/><Relationship Id="rId10" Type="http://schemas.openxmlformats.org/officeDocument/2006/relationships/image" Target="../media/image24.png"/><Relationship Id="rId4" Type="http://schemas.openxmlformats.org/officeDocument/2006/relationships/image" Target="../media/image18.png"/><Relationship Id="rId9" Type="http://schemas.openxmlformats.org/officeDocument/2006/relationships/image" Target="../media/image23.png"/><Relationship Id="rId14" Type="http://schemas.openxmlformats.org/officeDocument/2006/relationships/image" Target="../media/image2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0.png"/><Relationship Id="rId4" Type="http://schemas.openxmlformats.org/officeDocument/2006/relationships/image" Target="../media/image2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FE7E129E-F19B-E1A5-2BD4-07B275E1259B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r="70984"/>
          <a:stretch>
            <a:fillRect/>
          </a:stretch>
        </p:blipFill>
        <p:spPr>
          <a:xfrm flipH="1">
            <a:off x="4660774" y="0"/>
            <a:ext cx="5245225" cy="6858000"/>
          </a:xfrm>
          <a:prstGeom prst="rect">
            <a:avLst/>
          </a:prstGeom>
        </p:spPr>
      </p:pic>
      <p:pic>
        <p:nvPicPr>
          <p:cNvPr id="7" name="그림 6">
            <a:extLst>
              <a:ext uri="{FF2B5EF4-FFF2-40B4-BE49-F238E27FC236}">
                <a16:creationId xmlns:a16="http://schemas.microsoft.com/office/drawing/2014/main" id="{CDB59EA1-7E5E-6DB8-B7EB-3BEA59DD8A79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24758" r="239"/>
          <a:stretch>
            <a:fillRect/>
          </a:stretch>
        </p:blipFill>
        <p:spPr>
          <a:xfrm flipH="1">
            <a:off x="0" y="0"/>
            <a:ext cx="4953000" cy="6858000"/>
          </a:xfrm>
          <a:prstGeom prst="rect">
            <a:avLst/>
          </a:prstGeom>
        </p:spPr>
      </p:pic>
      <p:pic>
        <p:nvPicPr>
          <p:cNvPr id="11" name="그림 10">
            <a:extLst>
              <a:ext uri="{FF2B5EF4-FFF2-40B4-BE49-F238E27FC236}">
                <a16:creationId xmlns:a16="http://schemas.microsoft.com/office/drawing/2014/main" id="{084CCD57-D1B0-6A8A-3653-1B0824B6512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45791" y="1390438"/>
            <a:ext cx="3757281" cy="636827"/>
          </a:xfrm>
          <a:prstGeom prst="rect">
            <a:avLst/>
          </a:prstGeom>
        </p:spPr>
      </p:pic>
      <p:sp>
        <p:nvSpPr>
          <p:cNvPr id="14" name="직사각형 13">
            <a:extLst>
              <a:ext uri="{FF2B5EF4-FFF2-40B4-BE49-F238E27FC236}">
                <a16:creationId xmlns:a16="http://schemas.microsoft.com/office/drawing/2014/main" id="{CD7029C4-3356-B417-C868-700E93366701}"/>
              </a:ext>
            </a:extLst>
          </p:cNvPr>
          <p:cNvSpPr/>
          <p:nvPr/>
        </p:nvSpPr>
        <p:spPr>
          <a:xfrm>
            <a:off x="1802167" y="5007006"/>
            <a:ext cx="8103833" cy="10680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9" name="그림 8">
            <a:extLst>
              <a:ext uri="{FF2B5EF4-FFF2-40B4-BE49-F238E27FC236}">
                <a16:creationId xmlns:a16="http://schemas.microsoft.com/office/drawing/2014/main" id="{AC68E5C8-F69E-D357-4EC0-1D473BFE09A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166" y="2198400"/>
            <a:ext cx="2790689" cy="4289895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F607C98B-8F1F-C62B-A99B-2EF271CF90B1}"/>
              </a:ext>
            </a:extLst>
          </p:cNvPr>
          <p:cNvSpPr txBox="1"/>
          <p:nvPr/>
        </p:nvSpPr>
        <p:spPr>
          <a:xfrm>
            <a:off x="3121770" y="5279403"/>
            <a:ext cx="678423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800" b="1" dirty="0">
                <a:solidFill>
                  <a:schemeClr val="accent1"/>
                </a:solidFill>
                <a:latin typeface="+mn-ea"/>
              </a:rPr>
              <a:t>개최 안내 및 행사 홍보</a:t>
            </a:r>
            <a:r>
              <a:rPr lang="en-US" altLang="ko-KR" sz="2800" b="1" dirty="0">
                <a:solidFill>
                  <a:schemeClr val="accent1"/>
                </a:solidFill>
                <a:latin typeface="+mn-ea"/>
              </a:rPr>
              <a:t>·</a:t>
            </a:r>
            <a:r>
              <a:rPr lang="ko-KR" altLang="en-US" sz="2800" b="1" dirty="0">
                <a:solidFill>
                  <a:schemeClr val="accent1"/>
                </a:solidFill>
                <a:latin typeface="+mn-ea"/>
              </a:rPr>
              <a:t>구직자 참여 요청</a:t>
            </a:r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id="{B179E86A-AAC1-223B-403F-92BF348748B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73814" y="2198400"/>
            <a:ext cx="6550047" cy="1321785"/>
          </a:xfrm>
          <a:prstGeom prst="rect">
            <a:avLst/>
          </a:prstGeom>
        </p:spPr>
      </p:pic>
      <p:pic>
        <p:nvPicPr>
          <p:cNvPr id="6" name="그림 5">
            <a:extLst>
              <a:ext uri="{FF2B5EF4-FFF2-40B4-BE49-F238E27FC236}">
                <a16:creationId xmlns:a16="http://schemas.microsoft.com/office/drawing/2014/main" id="{FFDCB759-F6B9-7D86-77C5-1BCDE734645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2772" y="203277"/>
            <a:ext cx="1596695" cy="439042"/>
          </a:xfrm>
          <a:prstGeom prst="rect">
            <a:avLst/>
          </a:prstGeom>
        </p:spPr>
      </p:pic>
      <p:pic>
        <p:nvPicPr>
          <p:cNvPr id="8" name="그림 7">
            <a:extLst>
              <a:ext uri="{FF2B5EF4-FFF2-40B4-BE49-F238E27FC236}">
                <a16:creationId xmlns:a16="http://schemas.microsoft.com/office/drawing/2014/main" id="{CDD9580B-C1CA-C0E6-8752-A23EAFEFE15A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60557" y="285174"/>
            <a:ext cx="1655418" cy="275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19639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CEF58D5-160F-134B-657D-F5059FD690B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직사각형 2">
            <a:extLst>
              <a:ext uri="{FF2B5EF4-FFF2-40B4-BE49-F238E27FC236}">
                <a16:creationId xmlns:a16="http://schemas.microsoft.com/office/drawing/2014/main" id="{FB2265AB-867E-9856-CEDF-52D2014C6DB7}"/>
              </a:ext>
            </a:extLst>
          </p:cNvPr>
          <p:cNvSpPr/>
          <p:nvPr/>
        </p:nvSpPr>
        <p:spPr>
          <a:xfrm>
            <a:off x="0" y="1"/>
            <a:ext cx="9906000" cy="6543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6" name="사각형: 둥근 위쪽 모서리 55">
            <a:extLst>
              <a:ext uri="{FF2B5EF4-FFF2-40B4-BE49-F238E27FC236}">
                <a16:creationId xmlns:a16="http://schemas.microsoft.com/office/drawing/2014/main" id="{65661447-159C-2FC1-1416-5CCE1DE0A988}"/>
              </a:ext>
            </a:extLst>
          </p:cNvPr>
          <p:cNvSpPr/>
          <p:nvPr/>
        </p:nvSpPr>
        <p:spPr>
          <a:xfrm rot="5400000">
            <a:off x="598022" y="-490731"/>
            <a:ext cx="431422" cy="1627468"/>
          </a:xfrm>
          <a:prstGeom prst="round2Same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사각형: 둥근 위쪽 모서리 14">
            <a:extLst>
              <a:ext uri="{FF2B5EF4-FFF2-40B4-BE49-F238E27FC236}">
                <a16:creationId xmlns:a16="http://schemas.microsoft.com/office/drawing/2014/main" id="{546F7A9F-A163-CFB0-F5B7-8EE5451AF54F}"/>
              </a:ext>
            </a:extLst>
          </p:cNvPr>
          <p:cNvSpPr/>
          <p:nvPr/>
        </p:nvSpPr>
        <p:spPr>
          <a:xfrm rot="16200000">
            <a:off x="7351282" y="-2016006"/>
            <a:ext cx="446555" cy="4662883"/>
          </a:xfrm>
          <a:prstGeom prst="round2Same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27" name="그림 26">
            <a:extLst>
              <a:ext uri="{FF2B5EF4-FFF2-40B4-BE49-F238E27FC236}">
                <a16:creationId xmlns:a16="http://schemas.microsoft.com/office/drawing/2014/main" id="{A2583022-E863-4D3A-5A29-8B0E0225C7C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115" y="143176"/>
            <a:ext cx="1307973" cy="359652"/>
          </a:xfrm>
          <a:prstGeom prst="rect">
            <a:avLst/>
          </a:prstGeom>
        </p:spPr>
      </p:pic>
      <p:pic>
        <p:nvPicPr>
          <p:cNvPr id="29" name="그림 28">
            <a:extLst>
              <a:ext uri="{FF2B5EF4-FFF2-40B4-BE49-F238E27FC236}">
                <a16:creationId xmlns:a16="http://schemas.microsoft.com/office/drawing/2014/main" id="{021EC027-0E69-8CD7-C271-F9E9D19CDB1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5459" y="154705"/>
            <a:ext cx="4439873" cy="376613"/>
          </a:xfrm>
          <a:prstGeom prst="rect">
            <a:avLst/>
          </a:prstGeom>
        </p:spPr>
      </p:pic>
      <p:sp>
        <p:nvSpPr>
          <p:cNvPr id="31" name="직사각형 30">
            <a:extLst>
              <a:ext uri="{FF2B5EF4-FFF2-40B4-BE49-F238E27FC236}">
                <a16:creationId xmlns:a16="http://schemas.microsoft.com/office/drawing/2014/main" id="{95BC3359-660C-9173-7B32-14CC6170169A}"/>
              </a:ext>
            </a:extLst>
          </p:cNvPr>
          <p:cNvSpPr/>
          <p:nvPr/>
        </p:nvSpPr>
        <p:spPr>
          <a:xfrm>
            <a:off x="0" y="6588798"/>
            <a:ext cx="9906000" cy="26671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5" name="슬라이드 번호 개체 틀 7">
            <a:extLst>
              <a:ext uri="{FF2B5EF4-FFF2-40B4-BE49-F238E27FC236}">
                <a16:creationId xmlns:a16="http://schemas.microsoft.com/office/drawing/2014/main" id="{80089AD3-BAFD-55F6-66E5-B6103A039F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825398" y="6586979"/>
            <a:ext cx="2057400" cy="266714"/>
          </a:xfrm>
        </p:spPr>
        <p:txBody>
          <a:bodyPr/>
          <a:lstStyle/>
          <a:p>
            <a:fld id="{EBCF55AB-3031-4D67-B7B4-13E240E5B5B1}" type="slidenum">
              <a:rPr lang="ko-KR" altLang="en-US" sz="1400" b="1" smtClean="0">
                <a:solidFill>
                  <a:schemeClr val="bg1"/>
                </a:solidFill>
              </a:rPr>
              <a:t>10</a:t>
            </a:fld>
            <a:endParaRPr lang="ko-KR" altLang="en-US" sz="1400" b="1" dirty="0">
              <a:solidFill>
                <a:schemeClr val="bg1"/>
              </a:solidFill>
            </a:endParaRPr>
          </a:p>
        </p:txBody>
      </p:sp>
      <p:sp>
        <p:nvSpPr>
          <p:cNvPr id="19" name="직사각형 18">
            <a:extLst>
              <a:ext uri="{FF2B5EF4-FFF2-40B4-BE49-F238E27FC236}">
                <a16:creationId xmlns:a16="http://schemas.microsoft.com/office/drawing/2014/main" id="{8946506C-1D7A-B797-101A-33D20D32E17A}"/>
              </a:ext>
            </a:extLst>
          </p:cNvPr>
          <p:cNvSpPr/>
          <p:nvPr/>
        </p:nvSpPr>
        <p:spPr>
          <a:xfrm flipV="1">
            <a:off x="124287" y="1445325"/>
            <a:ext cx="9657425" cy="108267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84466D14-FBA2-F95D-9272-066448429905}"/>
              </a:ext>
            </a:extLst>
          </p:cNvPr>
          <p:cNvSpPr txBox="1"/>
          <p:nvPr/>
        </p:nvSpPr>
        <p:spPr>
          <a:xfrm>
            <a:off x="133165" y="768217"/>
            <a:ext cx="4249881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>
                <a:latin typeface="+mn-ea"/>
              </a:rPr>
              <a:t>2025</a:t>
            </a:r>
            <a:r>
              <a:rPr lang="ko-KR" altLang="en-US" dirty="0">
                <a:latin typeface="+mn-ea"/>
              </a:rPr>
              <a:t> 서울특별시 </a:t>
            </a:r>
            <a:r>
              <a:rPr lang="ko-KR" altLang="en-US" dirty="0" err="1">
                <a:latin typeface="+mn-ea"/>
              </a:rPr>
              <a:t>물산업</a:t>
            </a:r>
            <a:r>
              <a:rPr lang="ko-KR" altLang="en-US" dirty="0">
                <a:latin typeface="+mn-ea"/>
              </a:rPr>
              <a:t> 일자리박람회 </a:t>
            </a:r>
          </a:p>
          <a:p>
            <a:r>
              <a:rPr lang="ko-KR" altLang="en-US" sz="2000" b="1" dirty="0">
                <a:latin typeface="+mn-ea"/>
              </a:rPr>
              <a:t>학교 등 단체참가 안내</a:t>
            </a:r>
          </a:p>
        </p:txBody>
      </p:sp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id="{3CF222A6-C1A7-90F2-69B2-BC8652581CB1}"/>
              </a:ext>
            </a:extLst>
          </p:cNvPr>
          <p:cNvSpPr/>
          <p:nvPr/>
        </p:nvSpPr>
        <p:spPr>
          <a:xfrm>
            <a:off x="133165" y="1654341"/>
            <a:ext cx="2829110" cy="266714"/>
          </a:xfrm>
          <a:prstGeom prst="roundRect">
            <a:avLst>
              <a:gd name="adj" fmla="val 26653"/>
            </a:avLst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ctr"/>
            <a:r>
              <a:rPr lang="ko-KR" altLang="en-US" sz="1400" b="1" spc="-100" dirty="0">
                <a:solidFill>
                  <a:schemeClr val="bg1"/>
                </a:solidFill>
                <a:latin typeface="+mn-ea"/>
              </a:rPr>
              <a:t>단체 참가자 혜택</a:t>
            </a:r>
          </a:p>
        </p:txBody>
      </p:sp>
      <p:graphicFrame>
        <p:nvGraphicFramePr>
          <p:cNvPr id="7" name="표 6">
            <a:extLst>
              <a:ext uri="{FF2B5EF4-FFF2-40B4-BE49-F238E27FC236}">
                <a16:creationId xmlns:a16="http://schemas.microsoft.com/office/drawing/2014/main" id="{5482BF19-22E1-1DB7-A524-CE6D79FEC89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24214380"/>
              </p:ext>
            </p:extLst>
          </p:nvPr>
        </p:nvGraphicFramePr>
        <p:xfrm>
          <a:off x="133164" y="2055320"/>
          <a:ext cx="9648546" cy="17197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207522">
                  <a:extLst>
                    <a:ext uri="{9D8B030D-6E8A-4147-A177-3AD203B41FA5}">
                      <a16:colId xmlns:a16="http://schemas.microsoft.com/office/drawing/2014/main" val="4039528849"/>
                    </a:ext>
                  </a:extLst>
                </a:gridCol>
                <a:gridCol w="169400">
                  <a:extLst>
                    <a:ext uri="{9D8B030D-6E8A-4147-A177-3AD203B41FA5}">
                      <a16:colId xmlns:a16="http://schemas.microsoft.com/office/drawing/2014/main" val="2828760148"/>
                    </a:ext>
                  </a:extLst>
                </a:gridCol>
                <a:gridCol w="6271624">
                  <a:extLst>
                    <a:ext uri="{9D8B030D-6E8A-4147-A177-3AD203B41FA5}">
                      <a16:colId xmlns:a16="http://schemas.microsoft.com/office/drawing/2014/main" val="444912335"/>
                    </a:ext>
                  </a:extLst>
                </a:gridCol>
              </a:tblGrid>
              <a:tr h="955403"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200" spc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개막식 참가 단체 학교 </a:t>
                      </a:r>
                      <a:r>
                        <a:rPr lang="en-US" altLang="ko-KR" sz="1200" spc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(10:30</a:t>
                      </a:r>
                      <a:r>
                        <a:rPr lang="ko-KR" altLang="en-US" sz="1200" spc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 개막식 진행</a:t>
                      </a:r>
                      <a:r>
                        <a:rPr lang="en-US" altLang="ko-KR" sz="1200" spc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)</a:t>
                      </a:r>
                      <a:endParaRPr lang="ko-KR" altLang="en-US" sz="1200" b="1" spc="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dirty="0">
                        <a:latin typeface="+mn-ea"/>
                        <a:ea typeface="+mn-ea"/>
                      </a:endParaRPr>
                    </a:p>
                  </a:txBody>
                  <a:tcPr marL="72000" marR="7200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인솔자 </a:t>
                      </a:r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: </a:t>
                      </a:r>
                      <a:r>
                        <a:rPr lang="ko-KR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인솔자 전원 참석 사은품 백화점 상품권 </a:t>
                      </a:r>
                      <a:r>
                        <a:rPr lang="en-US" altLang="ko-KR" sz="1100" b="1" i="0" u="none" strike="noStrike" dirty="0">
                          <a:solidFill>
                            <a:srgbClr val="EE0000"/>
                          </a:solidFill>
                          <a:effectLst/>
                          <a:latin typeface="+mn-ea"/>
                          <a:ea typeface="+mn-ea"/>
                        </a:rPr>
                        <a:t>10</a:t>
                      </a:r>
                      <a:r>
                        <a:rPr lang="ko-KR" altLang="en-US" sz="1100" b="1" i="0" u="none" strike="noStrike" dirty="0" err="1">
                          <a:solidFill>
                            <a:srgbClr val="EE0000"/>
                          </a:solidFill>
                          <a:effectLst/>
                          <a:latin typeface="+mn-ea"/>
                          <a:ea typeface="+mn-ea"/>
                        </a:rPr>
                        <a:t>만원권</a:t>
                      </a:r>
                      <a:endParaRPr lang="en-US" altLang="ko-KR" sz="1100" b="1" i="0" u="none" strike="noStrike" dirty="0">
                        <a:solidFill>
                          <a:srgbClr val="EE0000"/>
                        </a:solidFill>
                        <a:effectLst/>
                        <a:latin typeface="+mn-ea"/>
                        <a:ea typeface="+mn-ea"/>
                      </a:endParaRPr>
                    </a:p>
                    <a:p>
                      <a:pPr latinLnBrk="1"/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           </a:t>
                      </a:r>
                      <a:r>
                        <a:rPr lang="ko-KR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인솔자 전원</a:t>
                      </a:r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 </a:t>
                      </a:r>
                      <a:r>
                        <a:rPr lang="ko-KR" altLang="en-US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푸드</a:t>
                      </a:r>
                      <a:r>
                        <a:rPr lang="ko-KR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 트럭 먹거리 교환 쿠폰</a:t>
                      </a:r>
                      <a:endParaRPr lang="en-US" altLang="ko-KR" sz="11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  <a:p>
                      <a:pPr latinLnBrk="1"/>
                      <a:r>
                        <a:rPr lang="ko-KR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참가 학생 </a:t>
                      </a:r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: </a:t>
                      </a:r>
                      <a:r>
                        <a:rPr lang="ko-KR" altLang="en-US" sz="1100" b="1" i="0" u="none" strike="noStrike" dirty="0">
                          <a:solidFill>
                            <a:srgbClr val="EE0000"/>
                          </a:solidFill>
                          <a:effectLst/>
                          <a:latin typeface="+mn-ea"/>
                          <a:ea typeface="+mn-ea"/>
                        </a:rPr>
                        <a:t>참석 학생 전원 </a:t>
                      </a:r>
                      <a:r>
                        <a:rPr lang="ko-KR" altLang="en-US" sz="1100" b="1" i="0" u="none" strike="noStrike" dirty="0" err="1">
                          <a:solidFill>
                            <a:srgbClr val="EE0000"/>
                          </a:solidFill>
                          <a:effectLst/>
                          <a:latin typeface="+mn-ea"/>
                          <a:ea typeface="+mn-ea"/>
                        </a:rPr>
                        <a:t>푸드</a:t>
                      </a:r>
                      <a:r>
                        <a:rPr lang="ko-KR" altLang="en-US" sz="1100" b="1" i="0" u="none" strike="noStrike" dirty="0">
                          <a:solidFill>
                            <a:srgbClr val="EE0000"/>
                          </a:solidFill>
                          <a:effectLst/>
                          <a:latin typeface="+mn-ea"/>
                          <a:ea typeface="+mn-ea"/>
                        </a:rPr>
                        <a:t> 트럭 먹거리 교환 쿠폰</a:t>
                      </a:r>
                      <a:endParaRPr lang="en-US" altLang="ko-KR" sz="1100" b="1" i="0" u="none" strike="noStrike" dirty="0">
                        <a:solidFill>
                          <a:srgbClr val="EE0000"/>
                        </a:solidFill>
                        <a:effectLst/>
                        <a:latin typeface="+mn-ea"/>
                        <a:ea typeface="+mn-ea"/>
                      </a:endParaRPr>
                    </a:p>
                    <a:p>
                      <a:pPr latinLnBrk="1"/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               </a:t>
                      </a:r>
                      <a:r>
                        <a:rPr lang="ko-KR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참석 학생 전원 </a:t>
                      </a:r>
                      <a:r>
                        <a:rPr lang="ko-KR" altLang="en-US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아리수</a:t>
                      </a:r>
                      <a:r>
                        <a:rPr lang="ko-KR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 </a:t>
                      </a:r>
                      <a:r>
                        <a:rPr lang="ko-KR" altLang="en-US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와우카</a:t>
                      </a:r>
                      <a:r>
                        <a:rPr lang="ko-KR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 음료 교환 쿠폰</a:t>
                      </a:r>
                      <a:endParaRPr lang="en-US" altLang="ko-KR" sz="11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  <a:p>
                      <a:pPr latinLnBrk="1"/>
                      <a:r>
                        <a:rPr lang="ko-KR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기타 </a:t>
                      </a:r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: </a:t>
                      </a:r>
                      <a:r>
                        <a:rPr lang="ko-KR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 </a:t>
                      </a:r>
                      <a:r>
                        <a:rPr lang="ko-KR" altLang="en-US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서울하수도과학관</a:t>
                      </a:r>
                      <a:r>
                        <a:rPr lang="ko-KR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 전시 해설</a:t>
                      </a:r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 </a:t>
                      </a:r>
                      <a:r>
                        <a:rPr lang="ko-KR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및 하수처리장 견학 프로그램 </a:t>
                      </a:r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1</a:t>
                      </a:r>
                      <a:r>
                        <a:rPr lang="ko-KR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순위 신청</a:t>
                      </a:r>
                      <a:endParaRPr lang="ko-KR" altLang="en-US" sz="1100" b="1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72000" marR="7200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72531461"/>
                  </a:ext>
                </a:extLst>
              </a:tr>
              <a:tr h="764323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맑은 고딕" panose="020B0503020000020004" pitchFamily="50" charset="-127"/>
                          <a:ea typeface="+mn-ea"/>
                          <a:cs typeface="+mn-cs"/>
                        </a:rPr>
                        <a:t>기타 시간 참가 단체 학교 </a:t>
                      </a:r>
                    </a:p>
                  </a:txBody>
                  <a:tcPr marL="36000" marR="36000" marT="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100" b="1" spc="50" baseline="0" dirty="0">
                        <a:solidFill>
                          <a:schemeClr val="bg1"/>
                        </a:solidFill>
                        <a:latin typeface="+mn-ea"/>
                        <a:ea typeface="+mn-ea"/>
                      </a:endParaRPr>
                    </a:p>
                  </a:txBody>
                  <a:tcPr marL="72000" marR="7200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인솔자 </a:t>
                      </a:r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: </a:t>
                      </a:r>
                      <a:r>
                        <a:rPr lang="ko-KR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인솔자 전원 참석 사은품 백화점 상품권 </a:t>
                      </a:r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3</a:t>
                      </a:r>
                      <a:r>
                        <a:rPr lang="ko-KR" altLang="en-US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만원권</a:t>
                      </a:r>
                      <a:endParaRPr lang="en-US" altLang="ko-KR" sz="11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  <a:p>
                      <a:pPr latinLnBrk="1"/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           </a:t>
                      </a:r>
                      <a:r>
                        <a:rPr lang="ko-KR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인솔자 전원</a:t>
                      </a:r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 </a:t>
                      </a:r>
                      <a:r>
                        <a:rPr lang="ko-KR" altLang="en-US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푸드</a:t>
                      </a:r>
                      <a:r>
                        <a:rPr lang="ko-KR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 트럭 먹거리 교환 쿠폰</a:t>
                      </a:r>
                      <a:endParaRPr lang="en-US" altLang="ko-KR" sz="11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  <a:p>
                      <a:pPr latinLnBrk="1"/>
                      <a:r>
                        <a:rPr lang="ko-KR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참가 학생 </a:t>
                      </a:r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: </a:t>
                      </a:r>
                      <a:r>
                        <a:rPr lang="ko-KR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참석 학생 전원 </a:t>
                      </a:r>
                      <a:r>
                        <a:rPr lang="ko-KR" altLang="en-US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아리수</a:t>
                      </a:r>
                      <a:r>
                        <a:rPr lang="ko-KR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 </a:t>
                      </a:r>
                      <a:r>
                        <a:rPr lang="ko-KR" altLang="en-US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와우카</a:t>
                      </a:r>
                      <a:r>
                        <a:rPr lang="ko-KR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 음료 교환 쿠폰</a:t>
                      </a:r>
                      <a:endParaRPr lang="en-US" altLang="ko-KR" sz="11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  <a:p>
                      <a:pPr latinLnBrk="1"/>
                      <a:r>
                        <a:rPr lang="ko-KR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기타 </a:t>
                      </a:r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: </a:t>
                      </a:r>
                      <a:r>
                        <a:rPr lang="ko-KR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 </a:t>
                      </a:r>
                      <a:r>
                        <a:rPr lang="ko-KR" altLang="en-US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서울하수도과학관</a:t>
                      </a:r>
                      <a:r>
                        <a:rPr lang="ko-KR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 전시 해설</a:t>
                      </a:r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 </a:t>
                      </a:r>
                      <a:r>
                        <a:rPr lang="ko-KR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및 하수처리장 견학 프로그램 </a:t>
                      </a:r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1</a:t>
                      </a:r>
                      <a:r>
                        <a:rPr lang="ko-KR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순위 신청</a:t>
                      </a:r>
                      <a:endParaRPr lang="ko-KR" altLang="en-US" sz="1100" b="1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72000" marR="7200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84938627"/>
                  </a:ext>
                </a:extLst>
              </a:tr>
            </a:tbl>
          </a:graphicData>
        </a:graphic>
      </p:graphicFrame>
      <p:sp>
        <p:nvSpPr>
          <p:cNvPr id="8" name="사각형: 둥근 모서리 7">
            <a:extLst>
              <a:ext uri="{FF2B5EF4-FFF2-40B4-BE49-F238E27FC236}">
                <a16:creationId xmlns:a16="http://schemas.microsoft.com/office/drawing/2014/main" id="{C63A03B1-98F5-C7B0-F7EC-6C043C8F3DDC}"/>
              </a:ext>
            </a:extLst>
          </p:cNvPr>
          <p:cNvSpPr/>
          <p:nvPr/>
        </p:nvSpPr>
        <p:spPr>
          <a:xfrm>
            <a:off x="124287" y="3942843"/>
            <a:ext cx="2829110" cy="266714"/>
          </a:xfrm>
          <a:prstGeom prst="roundRect">
            <a:avLst>
              <a:gd name="adj" fmla="val 26653"/>
            </a:avLst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ctr"/>
            <a:r>
              <a:rPr lang="ko-KR" altLang="en-US" sz="1400" b="1" spc="-100" dirty="0">
                <a:solidFill>
                  <a:schemeClr val="bg1"/>
                </a:solidFill>
                <a:latin typeface="+mn-ea"/>
              </a:rPr>
              <a:t>단체 참가 신청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BAAC7BF-6D30-3601-4CC2-BA33BA8F2836}"/>
              </a:ext>
            </a:extLst>
          </p:cNvPr>
          <p:cNvSpPr txBox="1"/>
          <p:nvPr/>
        </p:nvSpPr>
        <p:spPr>
          <a:xfrm>
            <a:off x="124287" y="4310306"/>
            <a:ext cx="896302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dirty="0">
                <a:latin typeface="+mn-ea"/>
              </a:rPr>
              <a:t> 1) </a:t>
            </a:r>
            <a:r>
              <a:rPr lang="ko-KR" altLang="en-US" sz="1200" dirty="0">
                <a:latin typeface="+mn-ea"/>
              </a:rPr>
              <a:t>첨부 </a:t>
            </a:r>
            <a:r>
              <a:rPr lang="en-US" altLang="ko-KR" sz="1200" dirty="0">
                <a:latin typeface="+mn-ea"/>
              </a:rPr>
              <a:t>‘2025 </a:t>
            </a:r>
            <a:r>
              <a:rPr lang="ko-KR" altLang="en-US" sz="1200" dirty="0">
                <a:latin typeface="+mn-ea"/>
              </a:rPr>
              <a:t>서울특별시 </a:t>
            </a:r>
            <a:r>
              <a:rPr lang="ko-KR" altLang="en-US" sz="1200" dirty="0" err="1">
                <a:latin typeface="+mn-ea"/>
              </a:rPr>
              <a:t>물산업</a:t>
            </a:r>
            <a:r>
              <a:rPr lang="ko-KR" altLang="en-US" sz="1200" dirty="0">
                <a:latin typeface="+mn-ea"/>
              </a:rPr>
              <a:t> 일자리박람회</a:t>
            </a:r>
            <a:r>
              <a:rPr lang="en-US" altLang="ko-KR" sz="1200" dirty="0">
                <a:latin typeface="+mn-ea"/>
              </a:rPr>
              <a:t>-</a:t>
            </a:r>
            <a:r>
              <a:rPr lang="ko-KR" altLang="en-US" sz="1200" dirty="0">
                <a:latin typeface="+mn-ea"/>
              </a:rPr>
              <a:t>단체참가 신청서</a:t>
            </a:r>
            <a:r>
              <a:rPr lang="en-US" altLang="ko-KR" sz="1200" dirty="0">
                <a:latin typeface="+mn-ea"/>
              </a:rPr>
              <a:t>’</a:t>
            </a:r>
            <a:r>
              <a:rPr lang="ko-KR" altLang="en-US" sz="1200" dirty="0">
                <a:latin typeface="+mn-ea"/>
              </a:rPr>
              <a:t> 작성 후 메일 회신 </a:t>
            </a:r>
            <a:r>
              <a:rPr lang="en-US" altLang="ko-KR" sz="1200" dirty="0">
                <a:latin typeface="+mn-ea"/>
              </a:rPr>
              <a:t>: </a:t>
            </a:r>
            <a:r>
              <a:rPr lang="en-US" altLang="ko-KR" sz="1200" dirty="0">
                <a:latin typeface="+mn-ea"/>
                <a:hlinkClick r:id="rId4"/>
              </a:rPr>
              <a:t>vipcau@nate.com</a:t>
            </a:r>
            <a:endParaRPr lang="en-US" altLang="ko-KR" sz="1200" dirty="0">
              <a:latin typeface="+mn-ea"/>
            </a:endParaRPr>
          </a:p>
          <a:p>
            <a:r>
              <a:rPr lang="en-US" altLang="ko-KR" sz="1200" dirty="0">
                <a:latin typeface="+mn-ea"/>
              </a:rPr>
              <a:t> 2) </a:t>
            </a:r>
            <a:r>
              <a:rPr lang="ko-KR" altLang="en-US" sz="1200" dirty="0">
                <a:latin typeface="+mn-ea"/>
              </a:rPr>
              <a:t>매일</a:t>
            </a:r>
            <a:r>
              <a:rPr lang="en-US" altLang="ko-KR" sz="1200" dirty="0">
                <a:latin typeface="+mn-ea"/>
              </a:rPr>
              <a:t> </a:t>
            </a:r>
            <a:r>
              <a:rPr lang="ko-KR" altLang="en-US" sz="1200" dirty="0">
                <a:latin typeface="+mn-ea"/>
              </a:rPr>
              <a:t>발송 후 확인 전화 및 문자 </a:t>
            </a:r>
            <a:r>
              <a:rPr lang="en-US" altLang="ko-KR" sz="1200" dirty="0">
                <a:latin typeface="+mn-ea"/>
              </a:rPr>
              <a:t>: 2025 </a:t>
            </a:r>
            <a:r>
              <a:rPr lang="ko-KR" altLang="en-US" sz="1200" dirty="0">
                <a:latin typeface="+mn-ea"/>
              </a:rPr>
              <a:t>서울특별시 </a:t>
            </a:r>
            <a:r>
              <a:rPr lang="ko-KR" altLang="en-US" sz="1200" dirty="0" err="1">
                <a:latin typeface="+mn-ea"/>
              </a:rPr>
              <a:t>물산업</a:t>
            </a:r>
            <a:r>
              <a:rPr lang="ko-KR" altLang="en-US" sz="1200" dirty="0">
                <a:latin typeface="+mn-ea"/>
              </a:rPr>
              <a:t> 일자리박람회 운영사무국 이도형 부장 </a:t>
            </a:r>
            <a:r>
              <a:rPr lang="en-US" altLang="ko-KR" sz="1200" dirty="0">
                <a:latin typeface="+mn-ea"/>
              </a:rPr>
              <a:t>(010-9479-3396)</a:t>
            </a:r>
          </a:p>
          <a:p>
            <a:r>
              <a:rPr lang="en-US" altLang="ko-KR" sz="1200" dirty="0">
                <a:latin typeface="+mn-ea"/>
              </a:rPr>
              <a:t> 3) </a:t>
            </a:r>
            <a:r>
              <a:rPr lang="ko-KR" altLang="en-US" sz="1200" dirty="0">
                <a:latin typeface="+mn-ea"/>
              </a:rPr>
              <a:t>운영사무국 확인 후 개별 안내 드립니다</a:t>
            </a:r>
            <a:r>
              <a:rPr lang="en-US" altLang="ko-KR" sz="1200" dirty="0">
                <a:latin typeface="+mn-ea"/>
              </a:rPr>
              <a:t>.</a:t>
            </a:r>
          </a:p>
        </p:txBody>
      </p:sp>
      <p:sp>
        <p:nvSpPr>
          <p:cNvPr id="10" name="직사각형 9">
            <a:extLst>
              <a:ext uri="{FF2B5EF4-FFF2-40B4-BE49-F238E27FC236}">
                <a16:creationId xmlns:a16="http://schemas.microsoft.com/office/drawing/2014/main" id="{1212DE70-671B-E47D-6826-ED33C76AAF51}"/>
              </a:ext>
            </a:extLst>
          </p:cNvPr>
          <p:cNvSpPr/>
          <p:nvPr/>
        </p:nvSpPr>
        <p:spPr>
          <a:xfrm flipV="1">
            <a:off x="115410" y="5785765"/>
            <a:ext cx="9657425" cy="108267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DBB73EA-611F-6833-3249-F4B581007AA6}"/>
              </a:ext>
            </a:extLst>
          </p:cNvPr>
          <p:cNvSpPr txBox="1"/>
          <p:nvPr/>
        </p:nvSpPr>
        <p:spPr>
          <a:xfrm>
            <a:off x="124288" y="5108657"/>
            <a:ext cx="4249881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>
                <a:latin typeface="+mn-ea"/>
              </a:rPr>
              <a:t>2025</a:t>
            </a:r>
            <a:r>
              <a:rPr lang="ko-KR" altLang="en-US" dirty="0">
                <a:latin typeface="+mn-ea"/>
              </a:rPr>
              <a:t> 서울특별시 </a:t>
            </a:r>
            <a:r>
              <a:rPr lang="ko-KR" altLang="en-US" dirty="0" err="1">
                <a:latin typeface="+mn-ea"/>
              </a:rPr>
              <a:t>물산업</a:t>
            </a:r>
            <a:r>
              <a:rPr lang="ko-KR" altLang="en-US" dirty="0">
                <a:latin typeface="+mn-ea"/>
              </a:rPr>
              <a:t> 일자리박람회 </a:t>
            </a:r>
          </a:p>
          <a:p>
            <a:r>
              <a:rPr lang="ko-KR" altLang="en-US" sz="2000" b="1" dirty="0">
                <a:latin typeface="+mn-ea"/>
              </a:rPr>
              <a:t>행사 관련 문의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15B9B7BF-DFDE-B21D-A275-B2A861CB23A6}"/>
              </a:ext>
            </a:extLst>
          </p:cNvPr>
          <p:cNvSpPr txBox="1"/>
          <p:nvPr/>
        </p:nvSpPr>
        <p:spPr>
          <a:xfrm>
            <a:off x="115410" y="5968562"/>
            <a:ext cx="89630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dirty="0">
                <a:latin typeface="+mn-ea"/>
              </a:rPr>
              <a:t> 1) 2025 </a:t>
            </a:r>
            <a:r>
              <a:rPr lang="ko-KR" altLang="en-US" sz="1200" dirty="0">
                <a:latin typeface="+mn-ea"/>
              </a:rPr>
              <a:t>서울특별시 </a:t>
            </a:r>
            <a:r>
              <a:rPr lang="ko-KR" altLang="en-US" sz="1200" dirty="0" err="1">
                <a:latin typeface="+mn-ea"/>
              </a:rPr>
              <a:t>물산업</a:t>
            </a:r>
            <a:r>
              <a:rPr lang="ko-KR" altLang="en-US" sz="1200" dirty="0">
                <a:latin typeface="+mn-ea"/>
              </a:rPr>
              <a:t> 일자리박람회 운영사무국 </a:t>
            </a:r>
          </a:p>
          <a:p>
            <a:r>
              <a:rPr lang="ko-KR" altLang="en-US" sz="1200" dirty="0">
                <a:latin typeface="+mn-ea"/>
              </a:rPr>
              <a:t>  </a:t>
            </a:r>
            <a:r>
              <a:rPr lang="en-US" altLang="ko-KR" sz="1200" dirty="0">
                <a:latin typeface="+mn-ea"/>
              </a:rPr>
              <a:t>- </a:t>
            </a:r>
            <a:r>
              <a:rPr lang="ko-KR" altLang="en-US" sz="1200" dirty="0">
                <a:latin typeface="+mn-ea"/>
              </a:rPr>
              <a:t>전화 </a:t>
            </a:r>
            <a:r>
              <a:rPr lang="en-US" altLang="ko-KR" sz="1200" dirty="0">
                <a:latin typeface="+mn-ea"/>
              </a:rPr>
              <a:t>:  02-548-8219 / </a:t>
            </a:r>
            <a:r>
              <a:rPr lang="ko-KR" altLang="en-US" sz="1200" dirty="0">
                <a:latin typeface="+mn-ea"/>
              </a:rPr>
              <a:t>이메일 </a:t>
            </a:r>
            <a:r>
              <a:rPr lang="en-US" altLang="ko-KR" sz="1200" dirty="0">
                <a:latin typeface="+mn-ea"/>
              </a:rPr>
              <a:t>: </a:t>
            </a:r>
            <a:r>
              <a:rPr lang="en-US" altLang="ko-KR" sz="1200" dirty="0">
                <a:latin typeface="+mn-ea"/>
                <a:hlinkClick r:id="rId5"/>
              </a:rPr>
              <a:t>fairinsa@naver.com</a:t>
            </a:r>
            <a:r>
              <a:rPr lang="en-US" altLang="ko-KR" sz="1200" dirty="0">
                <a:latin typeface="+mn-ea"/>
              </a:rPr>
              <a:t> / </a:t>
            </a:r>
            <a:r>
              <a:rPr lang="ko-KR" altLang="en-US" sz="1200" dirty="0">
                <a:latin typeface="+mn-ea"/>
              </a:rPr>
              <a:t>홈페이지 </a:t>
            </a:r>
            <a:r>
              <a:rPr lang="en-US" altLang="ko-KR" sz="1200" dirty="0">
                <a:latin typeface="+mn-ea"/>
              </a:rPr>
              <a:t>: WaterJobFair.com</a:t>
            </a:r>
          </a:p>
        </p:txBody>
      </p:sp>
    </p:spTree>
    <p:extLst>
      <p:ext uri="{BB962C8B-B14F-4D97-AF65-F5344CB8AC3E}">
        <p14:creationId xmlns:p14="http://schemas.microsoft.com/office/powerpoint/2010/main" val="420883732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직사각형 2">
            <a:extLst>
              <a:ext uri="{FF2B5EF4-FFF2-40B4-BE49-F238E27FC236}">
                <a16:creationId xmlns:a16="http://schemas.microsoft.com/office/drawing/2014/main" id="{D2FB7D8F-7DC5-E974-1582-D6FF3E0E9C2F}"/>
              </a:ext>
            </a:extLst>
          </p:cNvPr>
          <p:cNvSpPr/>
          <p:nvPr/>
        </p:nvSpPr>
        <p:spPr>
          <a:xfrm>
            <a:off x="0" y="1"/>
            <a:ext cx="9906000" cy="6543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77CC6CA0-8C33-4FDA-AD9E-D3C3838A53BB}"/>
              </a:ext>
            </a:extLst>
          </p:cNvPr>
          <p:cNvSpPr txBox="1"/>
          <p:nvPr/>
        </p:nvSpPr>
        <p:spPr>
          <a:xfrm>
            <a:off x="129115" y="792968"/>
            <a:ext cx="8724983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fontAlgn="base" latinLnBrk="1"/>
            <a:r>
              <a:rPr lang="ko-KR" altLang="en-US" sz="1600" b="1" kern="0" dirty="0">
                <a:solidFill>
                  <a:schemeClr val="accent1"/>
                </a:solidFill>
                <a:latin typeface="+mn-ea"/>
              </a:rPr>
              <a:t>서울특별시는 </a:t>
            </a:r>
            <a:r>
              <a:rPr lang="ko-KR" altLang="en-US" sz="1600" b="1" kern="0" dirty="0" err="1">
                <a:solidFill>
                  <a:schemeClr val="accent1"/>
                </a:solidFill>
                <a:latin typeface="+mn-ea"/>
              </a:rPr>
              <a:t>물산업</a:t>
            </a:r>
            <a:r>
              <a:rPr lang="ko-KR" altLang="en-US" sz="1600" b="1" kern="0" dirty="0">
                <a:solidFill>
                  <a:schemeClr val="accent1"/>
                </a:solidFill>
                <a:latin typeface="+mn-ea"/>
              </a:rPr>
              <a:t> 분야 구인기업과 청년 구직자간 채용 및 취업 기회 </a:t>
            </a:r>
            <a:r>
              <a:rPr lang="ko-KR" altLang="en-US" sz="1500" b="1" kern="0" dirty="0">
                <a:solidFill>
                  <a:schemeClr val="accent1"/>
                </a:solidFill>
                <a:latin typeface="+mn-ea"/>
              </a:rPr>
              <a:t>제공의</a:t>
            </a:r>
            <a:r>
              <a:rPr lang="ko-KR" altLang="en-US" sz="1600" b="1" kern="0" dirty="0">
                <a:solidFill>
                  <a:schemeClr val="accent1"/>
                </a:solidFill>
                <a:latin typeface="+mn-ea"/>
              </a:rPr>
              <a:t> 장을 조성하여 </a:t>
            </a:r>
          </a:p>
          <a:p>
            <a:pPr algn="just" fontAlgn="base" latinLnBrk="1"/>
            <a:r>
              <a:rPr lang="ko-KR" altLang="en-US" sz="1600" b="1" kern="0" dirty="0">
                <a:solidFill>
                  <a:schemeClr val="accent1"/>
                </a:solidFill>
                <a:latin typeface="+mn-ea"/>
              </a:rPr>
              <a:t>청년 일자리 창출 및 </a:t>
            </a:r>
            <a:r>
              <a:rPr lang="ko-KR" altLang="en-US" sz="1600" b="1" kern="0" dirty="0" err="1">
                <a:solidFill>
                  <a:schemeClr val="accent1"/>
                </a:solidFill>
                <a:latin typeface="+mn-ea"/>
              </a:rPr>
              <a:t>물산업</a:t>
            </a:r>
            <a:r>
              <a:rPr lang="ko-KR" altLang="en-US" sz="1600" b="1" kern="0" dirty="0">
                <a:solidFill>
                  <a:schemeClr val="accent1"/>
                </a:solidFill>
                <a:latin typeface="+mn-ea"/>
              </a:rPr>
              <a:t> 분야 기업 구인난 해소를 목표로 하는</a:t>
            </a:r>
          </a:p>
          <a:p>
            <a:pPr algn="just" fontAlgn="base" latinLnBrk="1"/>
            <a:r>
              <a:rPr lang="ko-KR" altLang="en-US" sz="1600" b="1" kern="0" dirty="0">
                <a:solidFill>
                  <a:schemeClr val="accent1"/>
                </a:solidFill>
                <a:latin typeface="+mn-ea"/>
              </a:rPr>
              <a:t>‘</a:t>
            </a:r>
            <a:r>
              <a:rPr lang="en-US" altLang="ko-KR" sz="1600" b="1" kern="0" dirty="0">
                <a:solidFill>
                  <a:schemeClr val="accent1"/>
                </a:solidFill>
                <a:latin typeface="+mn-ea"/>
              </a:rPr>
              <a:t>2025 </a:t>
            </a:r>
            <a:r>
              <a:rPr lang="ko-KR" altLang="en-US" sz="1600" b="1" kern="0" dirty="0">
                <a:solidFill>
                  <a:schemeClr val="accent1"/>
                </a:solidFill>
                <a:latin typeface="+mn-ea"/>
              </a:rPr>
              <a:t>서울특별시 </a:t>
            </a:r>
            <a:r>
              <a:rPr lang="ko-KR" altLang="en-US" sz="1600" b="1" kern="0" dirty="0" err="1">
                <a:solidFill>
                  <a:schemeClr val="accent1"/>
                </a:solidFill>
                <a:latin typeface="+mn-ea"/>
              </a:rPr>
              <a:t>물산업</a:t>
            </a:r>
            <a:r>
              <a:rPr lang="ko-KR" altLang="en-US" sz="1600" b="1" kern="0" dirty="0">
                <a:solidFill>
                  <a:schemeClr val="accent1"/>
                </a:solidFill>
                <a:latin typeface="+mn-ea"/>
              </a:rPr>
              <a:t> </a:t>
            </a:r>
            <a:r>
              <a:rPr lang="ko-KR" altLang="en-US" sz="1600" b="1" kern="0" dirty="0" err="1">
                <a:solidFill>
                  <a:schemeClr val="accent1"/>
                </a:solidFill>
                <a:latin typeface="+mn-ea"/>
              </a:rPr>
              <a:t>일자리박람회’를</a:t>
            </a:r>
            <a:r>
              <a:rPr lang="ko-KR" altLang="en-US" sz="1600" b="1" kern="0" dirty="0">
                <a:solidFill>
                  <a:schemeClr val="accent1"/>
                </a:solidFill>
                <a:latin typeface="+mn-ea"/>
              </a:rPr>
              <a:t> 아래와 같이 개최합니다</a:t>
            </a:r>
            <a:r>
              <a:rPr lang="en-US" altLang="ko-KR" sz="1600" b="1" kern="0" dirty="0">
                <a:solidFill>
                  <a:schemeClr val="accent1"/>
                </a:solidFill>
                <a:latin typeface="+mn-ea"/>
              </a:rPr>
              <a:t>.</a:t>
            </a:r>
          </a:p>
        </p:txBody>
      </p:sp>
      <p:sp>
        <p:nvSpPr>
          <p:cNvPr id="56" name="사각형: 둥근 위쪽 모서리 55">
            <a:extLst>
              <a:ext uri="{FF2B5EF4-FFF2-40B4-BE49-F238E27FC236}">
                <a16:creationId xmlns:a16="http://schemas.microsoft.com/office/drawing/2014/main" id="{E54DD530-C8AD-4BF7-917F-B276AB81AA7A}"/>
              </a:ext>
            </a:extLst>
          </p:cNvPr>
          <p:cNvSpPr/>
          <p:nvPr/>
        </p:nvSpPr>
        <p:spPr>
          <a:xfrm rot="5400000">
            <a:off x="598022" y="-490731"/>
            <a:ext cx="431422" cy="1627468"/>
          </a:xfrm>
          <a:prstGeom prst="round2Same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사각형: 둥근 위쪽 모서리 14">
            <a:extLst>
              <a:ext uri="{FF2B5EF4-FFF2-40B4-BE49-F238E27FC236}">
                <a16:creationId xmlns:a16="http://schemas.microsoft.com/office/drawing/2014/main" id="{7536A6CE-1429-431E-BF28-0BF7A7DF0FAB}"/>
              </a:ext>
            </a:extLst>
          </p:cNvPr>
          <p:cNvSpPr/>
          <p:nvPr/>
        </p:nvSpPr>
        <p:spPr>
          <a:xfrm rot="16200000">
            <a:off x="7351282" y="-2016006"/>
            <a:ext cx="446555" cy="4662883"/>
          </a:xfrm>
          <a:prstGeom prst="round2Same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0" name="사각형: 둥근 모서리 19">
            <a:extLst>
              <a:ext uri="{FF2B5EF4-FFF2-40B4-BE49-F238E27FC236}">
                <a16:creationId xmlns:a16="http://schemas.microsoft.com/office/drawing/2014/main" id="{EDAE1FBA-9A36-945D-8225-BCBBC8AC55DE}"/>
              </a:ext>
            </a:extLst>
          </p:cNvPr>
          <p:cNvSpPr/>
          <p:nvPr/>
        </p:nvSpPr>
        <p:spPr>
          <a:xfrm>
            <a:off x="3630968" y="1742391"/>
            <a:ext cx="1855433" cy="266714"/>
          </a:xfrm>
          <a:prstGeom prst="roundRect">
            <a:avLst>
              <a:gd name="adj" fmla="val 26653"/>
            </a:avLst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400" b="1" dirty="0"/>
              <a:t>박람회 개요</a:t>
            </a:r>
          </a:p>
        </p:txBody>
      </p:sp>
      <p:graphicFrame>
        <p:nvGraphicFramePr>
          <p:cNvPr id="21" name="표 20">
            <a:extLst>
              <a:ext uri="{FF2B5EF4-FFF2-40B4-BE49-F238E27FC236}">
                <a16:creationId xmlns:a16="http://schemas.microsoft.com/office/drawing/2014/main" id="{C839089F-CFE6-CCC0-C207-E9508972683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70812246"/>
              </p:ext>
            </p:extLst>
          </p:nvPr>
        </p:nvGraphicFramePr>
        <p:xfrm>
          <a:off x="3630968" y="2133638"/>
          <a:ext cx="6150742" cy="117082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11329">
                  <a:extLst>
                    <a:ext uri="{9D8B030D-6E8A-4147-A177-3AD203B41FA5}">
                      <a16:colId xmlns:a16="http://schemas.microsoft.com/office/drawing/2014/main" val="4039528849"/>
                    </a:ext>
                  </a:extLst>
                </a:gridCol>
                <a:gridCol w="169400">
                  <a:extLst>
                    <a:ext uri="{9D8B030D-6E8A-4147-A177-3AD203B41FA5}">
                      <a16:colId xmlns:a16="http://schemas.microsoft.com/office/drawing/2014/main" val="2828760148"/>
                    </a:ext>
                  </a:extLst>
                </a:gridCol>
                <a:gridCol w="4970013">
                  <a:extLst>
                    <a:ext uri="{9D8B030D-6E8A-4147-A177-3AD203B41FA5}">
                      <a16:colId xmlns:a16="http://schemas.microsoft.com/office/drawing/2014/main" val="444912335"/>
                    </a:ext>
                  </a:extLst>
                </a:gridCol>
              </a:tblGrid>
              <a:tr h="195138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행 사 명</a:t>
                      </a:r>
                    </a:p>
                  </a:txBody>
                  <a:tcPr marL="72000" marR="72000" marT="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dirty="0">
                        <a:latin typeface="+mn-ea"/>
                        <a:ea typeface="+mn-ea"/>
                      </a:endParaRPr>
                    </a:p>
                  </a:txBody>
                  <a:tcPr marL="72000" marR="7200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kern="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2025</a:t>
                      </a:r>
                      <a:r>
                        <a:rPr lang="ko-KR" altLang="en-US" sz="1100" kern="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 서울특별시 </a:t>
                      </a:r>
                      <a:r>
                        <a:rPr lang="ko-KR" altLang="en-US" sz="1100" kern="0" dirty="0" err="1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물산업</a:t>
                      </a:r>
                      <a:r>
                        <a:rPr lang="ko-KR" altLang="en-US" sz="1100" kern="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 일자리박람회</a:t>
                      </a:r>
                      <a:endParaRPr lang="ko-KR" altLang="en-US" sz="1100" kern="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72000" marR="7200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72531461"/>
                  </a:ext>
                </a:extLst>
              </a:tr>
              <a:tr h="195138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b="1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슬 로 건</a:t>
                      </a:r>
                    </a:p>
                  </a:txBody>
                  <a:tcPr marL="72000" marR="72000" marT="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dirty="0">
                        <a:latin typeface="+mn-ea"/>
                        <a:ea typeface="+mn-ea"/>
                      </a:endParaRPr>
                    </a:p>
                  </a:txBody>
                  <a:tcPr marL="72000" marR="7200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1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좋은 물</a:t>
                      </a:r>
                      <a:r>
                        <a:rPr lang="en-US" altLang="ko-KR" sz="11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, </a:t>
                      </a:r>
                      <a:r>
                        <a:rPr lang="ko-KR" altLang="en-US" sz="11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소중한 물과 함께 알아 보는 서울특별시 좋은 일자리</a:t>
                      </a:r>
                      <a:r>
                        <a:rPr lang="en-US" altLang="ko-KR" sz="11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, </a:t>
                      </a:r>
                      <a:r>
                        <a:rPr lang="ko-KR" altLang="en-US" sz="11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소중한 일자리</a:t>
                      </a:r>
                      <a:r>
                        <a:rPr lang="en-US" altLang="ko-KR" sz="11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!</a:t>
                      </a:r>
                      <a:endParaRPr lang="ko-KR" altLang="en-US" sz="1100" kern="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72000" marR="7200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2186537"/>
                  </a:ext>
                </a:extLst>
              </a:tr>
              <a:tr h="195138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100" b="1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일     시</a:t>
                      </a:r>
                    </a:p>
                  </a:txBody>
                  <a:tcPr marL="72000" marR="72000" marT="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100" b="1" dirty="0">
                        <a:solidFill>
                          <a:schemeClr val="bg1"/>
                        </a:solidFill>
                        <a:latin typeface="+mn-ea"/>
                        <a:ea typeface="+mn-ea"/>
                      </a:endParaRPr>
                    </a:p>
                  </a:txBody>
                  <a:tcPr marL="72000" marR="7200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100" kern="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현장박람회 </a:t>
                      </a:r>
                      <a:r>
                        <a:rPr lang="en-US" altLang="ko-KR" sz="1100" kern="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: </a:t>
                      </a:r>
                      <a:r>
                        <a:rPr lang="en-US" altLang="ko-KR" sz="1050" kern="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2025.</a:t>
                      </a:r>
                      <a:r>
                        <a:rPr lang="en-US" altLang="ko-KR" sz="1100" kern="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10.31.(</a:t>
                      </a:r>
                      <a:r>
                        <a:rPr lang="ko-KR" altLang="en-US" sz="1100" kern="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금</a:t>
                      </a:r>
                      <a:r>
                        <a:rPr lang="en-US" altLang="ko-KR" sz="1100" kern="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) 10:00~16:00</a:t>
                      </a:r>
                      <a:r>
                        <a:rPr lang="ko-KR" altLang="en-US" sz="1100" kern="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｜온라인박람회 </a:t>
                      </a:r>
                      <a:r>
                        <a:rPr lang="en-US" altLang="ko-KR" sz="1100" kern="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: 10.17.(</a:t>
                      </a:r>
                      <a:r>
                        <a:rPr lang="ko-KR" altLang="en-US" sz="1100" kern="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금</a:t>
                      </a:r>
                      <a:r>
                        <a:rPr lang="en-US" altLang="ko-KR" sz="1100" kern="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)~12.5.(</a:t>
                      </a:r>
                      <a:r>
                        <a:rPr lang="ko-KR" altLang="en-US" sz="1100" kern="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금</a:t>
                      </a:r>
                      <a:r>
                        <a:rPr lang="en-US" altLang="ko-KR" sz="1100" kern="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)</a:t>
                      </a:r>
                      <a:endParaRPr lang="ko-KR" altLang="en-US" sz="1100" kern="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72000" marR="7200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6857198"/>
                  </a:ext>
                </a:extLst>
              </a:tr>
              <a:tr h="195138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100" b="1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장     소</a:t>
                      </a:r>
                    </a:p>
                  </a:txBody>
                  <a:tcPr marL="72000" marR="72000" marT="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100" b="1" dirty="0">
                        <a:solidFill>
                          <a:schemeClr val="bg1"/>
                        </a:solidFill>
                        <a:latin typeface="+mn-ea"/>
                        <a:ea typeface="+mn-ea"/>
                      </a:endParaRPr>
                    </a:p>
                  </a:txBody>
                  <a:tcPr marL="72000" marR="7200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100" kern="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서울 하수도과학관 </a:t>
                      </a:r>
                      <a:r>
                        <a:rPr lang="ko-KR" altLang="en-US" sz="1100" kern="0" dirty="0" err="1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내외부</a:t>
                      </a:r>
                      <a:r>
                        <a:rPr lang="ko-KR" altLang="en-US" sz="1100" kern="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 </a:t>
                      </a:r>
                      <a:r>
                        <a:rPr lang="en-US" altLang="ko-KR" sz="1100" kern="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(</a:t>
                      </a:r>
                      <a:r>
                        <a:rPr lang="ko-KR" altLang="en-US" sz="1100" kern="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현장 박람회</a:t>
                      </a:r>
                      <a:r>
                        <a:rPr lang="en-US" altLang="ko-KR" sz="1100" kern="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)</a:t>
                      </a:r>
                      <a:endParaRPr lang="ko-KR" altLang="en-US" sz="1100" kern="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72000" marR="7200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54872570"/>
                  </a:ext>
                </a:extLst>
              </a:tr>
              <a:tr h="195138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100" b="1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사 이 </a:t>
                      </a:r>
                      <a:r>
                        <a:rPr lang="ko-KR" altLang="en-US" sz="1100" b="1" dirty="0" err="1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트</a:t>
                      </a:r>
                      <a:endParaRPr lang="ko-KR" altLang="en-US" sz="1100" b="1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72000" marR="72000" marT="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100" b="1" dirty="0">
                        <a:solidFill>
                          <a:schemeClr val="bg1"/>
                        </a:solidFill>
                        <a:latin typeface="+mn-ea"/>
                        <a:ea typeface="+mn-ea"/>
                      </a:endParaRPr>
                    </a:p>
                  </a:txBody>
                  <a:tcPr marL="72000" marR="7200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kern="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WaterJobFair.com</a:t>
                      </a:r>
                    </a:p>
                  </a:txBody>
                  <a:tcPr marL="72000" marR="7200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07070545"/>
                  </a:ext>
                </a:extLst>
              </a:tr>
              <a:tr h="195138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100" b="1" spc="50" baseline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주최</a:t>
                      </a:r>
                      <a:r>
                        <a:rPr lang="en-US" altLang="ko-KR" sz="1100" b="1" spc="50" baseline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·</a:t>
                      </a:r>
                      <a:r>
                        <a:rPr lang="ko-KR" altLang="en-US" sz="1100" b="1" spc="50" baseline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주관</a:t>
                      </a:r>
                    </a:p>
                  </a:txBody>
                  <a:tcPr marL="72000" marR="72000" marT="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100" b="1" spc="50" baseline="0" dirty="0">
                        <a:solidFill>
                          <a:schemeClr val="bg1"/>
                        </a:solidFill>
                        <a:latin typeface="+mn-ea"/>
                        <a:ea typeface="+mn-ea"/>
                      </a:endParaRPr>
                    </a:p>
                  </a:txBody>
                  <a:tcPr marL="72000" marR="7200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100" dirty="0">
                          <a:latin typeface="+mn-ea"/>
                          <a:ea typeface="+mn-ea"/>
                        </a:rPr>
                        <a:t>서울특별시</a:t>
                      </a:r>
                      <a:r>
                        <a:rPr lang="en-US" altLang="ko-KR" sz="1100" dirty="0">
                          <a:latin typeface="+mn-ea"/>
                          <a:ea typeface="+mn-ea"/>
                        </a:rPr>
                        <a:t>, </a:t>
                      </a:r>
                      <a:r>
                        <a:rPr lang="ko-KR" altLang="en-US" sz="1100" dirty="0">
                          <a:latin typeface="+mn-ea"/>
                          <a:ea typeface="+mn-ea"/>
                        </a:rPr>
                        <a:t>서울특별시 물순환안전국 </a:t>
                      </a:r>
                    </a:p>
                  </a:txBody>
                  <a:tcPr marL="72000" marR="7200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84938627"/>
                  </a:ext>
                </a:extLst>
              </a:tr>
            </a:tbl>
          </a:graphicData>
        </a:graphic>
      </p:graphicFrame>
      <p:graphicFrame>
        <p:nvGraphicFramePr>
          <p:cNvPr id="22" name="표 21">
            <a:extLst>
              <a:ext uri="{FF2B5EF4-FFF2-40B4-BE49-F238E27FC236}">
                <a16:creationId xmlns:a16="http://schemas.microsoft.com/office/drawing/2014/main" id="{7FC9BC49-42EF-DDFA-5629-5DCA9C2012B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48136425"/>
              </p:ext>
            </p:extLst>
          </p:nvPr>
        </p:nvGraphicFramePr>
        <p:xfrm>
          <a:off x="3622093" y="3874498"/>
          <a:ext cx="6150742" cy="103341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29806">
                  <a:extLst>
                    <a:ext uri="{9D8B030D-6E8A-4147-A177-3AD203B41FA5}">
                      <a16:colId xmlns:a16="http://schemas.microsoft.com/office/drawing/2014/main" val="4039528849"/>
                    </a:ext>
                  </a:extLst>
                </a:gridCol>
                <a:gridCol w="213064">
                  <a:extLst>
                    <a:ext uri="{9D8B030D-6E8A-4147-A177-3AD203B41FA5}">
                      <a16:colId xmlns:a16="http://schemas.microsoft.com/office/drawing/2014/main" val="2828760148"/>
                    </a:ext>
                  </a:extLst>
                </a:gridCol>
                <a:gridCol w="4907872">
                  <a:extLst>
                    <a:ext uri="{9D8B030D-6E8A-4147-A177-3AD203B41FA5}">
                      <a16:colId xmlns:a16="http://schemas.microsoft.com/office/drawing/2014/main" val="444912335"/>
                    </a:ext>
                  </a:extLst>
                </a:gridCol>
              </a:tblGrid>
              <a:tr h="206682"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ko-KR" alt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채용</a:t>
                      </a:r>
                      <a:r>
                        <a:rPr lang="en-US" altLang="ko-KR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(</a:t>
                      </a:r>
                      <a:r>
                        <a:rPr lang="ko-KR" alt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상담</a:t>
                      </a:r>
                      <a:r>
                        <a:rPr lang="en-US" altLang="ko-KR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)</a:t>
                      </a:r>
                      <a:r>
                        <a:rPr lang="ko-KR" alt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관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dirty="0">
                        <a:latin typeface="+mn-ea"/>
                        <a:ea typeface="+mn-ea"/>
                      </a:endParaRPr>
                    </a:p>
                  </a:txBody>
                  <a:tcPr marL="72000" marR="7200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rtl="0" fontAlgn="ctr">
                        <a:buNone/>
                      </a:pPr>
                      <a:r>
                        <a:rPr lang="ko-KR" altLang="en-US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실채용</a:t>
                      </a:r>
                      <a:r>
                        <a:rPr lang="ko-KR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 구인기업</a:t>
                      </a:r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, </a:t>
                      </a:r>
                      <a:r>
                        <a:rPr lang="ko-KR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공채</a:t>
                      </a:r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·</a:t>
                      </a:r>
                      <a:r>
                        <a:rPr lang="ko-KR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수시모집 기업</a:t>
                      </a:r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, </a:t>
                      </a:r>
                      <a:r>
                        <a:rPr lang="ko-KR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기관 등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72531461"/>
                  </a:ext>
                </a:extLst>
              </a:tr>
              <a:tr h="206682"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ko-KR" alt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이벤트 무대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dirty="0">
                        <a:latin typeface="+mn-ea"/>
                        <a:ea typeface="+mn-ea"/>
                      </a:endParaRPr>
                    </a:p>
                  </a:txBody>
                  <a:tcPr marL="72000" marR="7200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rtl="0" fontAlgn="ctr">
                        <a:buNone/>
                      </a:pPr>
                      <a:r>
                        <a:rPr lang="ko-KR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개막식</a:t>
                      </a:r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, </a:t>
                      </a:r>
                      <a:r>
                        <a:rPr lang="ko-KR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토크콘서트</a:t>
                      </a:r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, </a:t>
                      </a:r>
                      <a:r>
                        <a:rPr lang="ko-KR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취업특강</a:t>
                      </a:r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, </a:t>
                      </a:r>
                      <a:r>
                        <a:rPr lang="ko-KR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채용설명회</a:t>
                      </a:r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 </a:t>
                      </a:r>
                      <a:endParaRPr lang="ko-KR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2186537"/>
                  </a:ext>
                </a:extLst>
              </a:tr>
              <a:tr h="206682"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ko-KR" alt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컨설팅관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100" b="1" dirty="0">
                        <a:solidFill>
                          <a:schemeClr val="bg1"/>
                        </a:solidFill>
                        <a:latin typeface="+mn-ea"/>
                        <a:ea typeface="+mn-ea"/>
                      </a:endParaRPr>
                    </a:p>
                  </a:txBody>
                  <a:tcPr marL="72000" marR="7200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rtl="0" fontAlgn="ctr">
                        <a:buNone/>
                      </a:pPr>
                      <a:r>
                        <a:rPr lang="ko-KR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취업서류 컨설팅</a:t>
                      </a:r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, </a:t>
                      </a:r>
                      <a:r>
                        <a:rPr lang="ko-KR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면접 컨설팅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6857198"/>
                  </a:ext>
                </a:extLst>
              </a:tr>
              <a:tr h="206682"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ko-KR" alt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부대행사관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100" b="1" dirty="0">
                        <a:solidFill>
                          <a:schemeClr val="bg1"/>
                        </a:solidFill>
                        <a:latin typeface="+mn-ea"/>
                        <a:ea typeface="+mn-ea"/>
                      </a:endParaRPr>
                    </a:p>
                  </a:txBody>
                  <a:tcPr marL="72000" marR="7200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rtl="0" fontAlgn="ctr">
                        <a:buNone/>
                      </a:pPr>
                      <a:r>
                        <a:rPr lang="ko-KR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취업스트레스 해소를 위한 각종 부대행사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54872570"/>
                  </a:ext>
                </a:extLst>
              </a:tr>
              <a:tr h="206682"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ko-KR" alt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지원시설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100" b="1" spc="50" baseline="0" dirty="0">
                        <a:solidFill>
                          <a:schemeClr val="bg1"/>
                        </a:solidFill>
                        <a:latin typeface="+mn-ea"/>
                        <a:ea typeface="+mn-ea"/>
                      </a:endParaRPr>
                    </a:p>
                  </a:txBody>
                  <a:tcPr marL="72000" marR="7200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rtl="0" fontAlgn="ctr">
                        <a:buNone/>
                      </a:pPr>
                      <a:r>
                        <a:rPr lang="ko-KR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참가기업 및 구직자 안내 시설</a:t>
                      </a:r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, </a:t>
                      </a:r>
                      <a:r>
                        <a:rPr lang="ko-KR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기타 편의 시설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84938627"/>
                  </a:ext>
                </a:extLst>
              </a:tr>
            </a:tbl>
          </a:graphicData>
        </a:graphic>
      </p:graphicFrame>
      <p:sp>
        <p:nvSpPr>
          <p:cNvPr id="23" name="사각형: 둥근 모서리 22">
            <a:extLst>
              <a:ext uri="{FF2B5EF4-FFF2-40B4-BE49-F238E27FC236}">
                <a16:creationId xmlns:a16="http://schemas.microsoft.com/office/drawing/2014/main" id="{6C2BE42D-0280-F533-3F74-B1467BBA776E}"/>
              </a:ext>
            </a:extLst>
          </p:cNvPr>
          <p:cNvSpPr/>
          <p:nvPr/>
        </p:nvSpPr>
        <p:spPr>
          <a:xfrm>
            <a:off x="3622093" y="3513048"/>
            <a:ext cx="1855433" cy="266714"/>
          </a:xfrm>
          <a:prstGeom prst="roundRect">
            <a:avLst>
              <a:gd name="adj" fmla="val 26653"/>
            </a:avLst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400" b="1" dirty="0"/>
              <a:t>현장 박람회 구성</a:t>
            </a:r>
          </a:p>
        </p:txBody>
      </p:sp>
      <p:graphicFrame>
        <p:nvGraphicFramePr>
          <p:cNvPr id="24" name="표 23">
            <a:extLst>
              <a:ext uri="{FF2B5EF4-FFF2-40B4-BE49-F238E27FC236}">
                <a16:creationId xmlns:a16="http://schemas.microsoft.com/office/drawing/2014/main" id="{1DA749D4-D763-C2F8-BE07-F783B25F342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29187847"/>
              </p:ext>
            </p:extLst>
          </p:nvPr>
        </p:nvGraphicFramePr>
        <p:xfrm>
          <a:off x="3622093" y="5364095"/>
          <a:ext cx="6150742" cy="103341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29806">
                  <a:extLst>
                    <a:ext uri="{9D8B030D-6E8A-4147-A177-3AD203B41FA5}">
                      <a16:colId xmlns:a16="http://schemas.microsoft.com/office/drawing/2014/main" val="4039528849"/>
                    </a:ext>
                  </a:extLst>
                </a:gridCol>
                <a:gridCol w="213064">
                  <a:extLst>
                    <a:ext uri="{9D8B030D-6E8A-4147-A177-3AD203B41FA5}">
                      <a16:colId xmlns:a16="http://schemas.microsoft.com/office/drawing/2014/main" val="2828760148"/>
                    </a:ext>
                  </a:extLst>
                </a:gridCol>
                <a:gridCol w="4907872">
                  <a:extLst>
                    <a:ext uri="{9D8B030D-6E8A-4147-A177-3AD203B41FA5}">
                      <a16:colId xmlns:a16="http://schemas.microsoft.com/office/drawing/2014/main" val="444912335"/>
                    </a:ext>
                  </a:extLst>
                </a:gridCol>
              </a:tblGrid>
              <a:tr h="206682"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1100" b="1" u="none" strike="noStrike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온라인채용관</a:t>
                      </a:r>
                      <a:endParaRPr lang="ko-KR" altLang="en-US" sz="1100" b="1" i="0" u="none" strike="noStrike" dirty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6000" marR="36000" marT="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dirty="0">
                        <a:latin typeface="+mn-ea"/>
                        <a:ea typeface="+mn-ea"/>
                      </a:endParaRPr>
                    </a:p>
                  </a:txBody>
                  <a:tcPr marL="72000" marR="7200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100" u="none" strike="noStrike" dirty="0" err="1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물산업</a:t>
                      </a:r>
                      <a:r>
                        <a:rPr lang="ko-KR" altLang="en-US" sz="1100" u="none" strike="noStrike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 구인기업 기반 온라인 입사지원</a:t>
                      </a:r>
                      <a:endParaRPr lang="ko-KR" altLang="en-US" sz="1100" b="0" i="0" u="none" strike="noStrike" dirty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6000" marR="3600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72531461"/>
                  </a:ext>
                </a:extLst>
              </a:tr>
              <a:tr h="206682"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1100" b="1" i="0" u="none" strike="noStrike" dirty="0" err="1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취업컨텐츠관</a:t>
                      </a:r>
                      <a:endParaRPr lang="ko-KR" altLang="en-US" sz="1100" b="1" i="0" u="none" strike="noStrike" dirty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6000" marR="36000" marT="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dirty="0">
                        <a:latin typeface="+mn-ea"/>
                        <a:ea typeface="+mn-ea"/>
                      </a:endParaRPr>
                    </a:p>
                  </a:txBody>
                  <a:tcPr marL="72000" marR="7200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ko-KR" altLang="en-US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취업서류 컨설팅 및 사전 매칭 서비스</a:t>
                      </a:r>
                    </a:p>
                  </a:txBody>
                  <a:tcPr marL="36000" marR="3600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2186537"/>
                  </a:ext>
                </a:extLst>
              </a:tr>
              <a:tr h="206682"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1100" b="1" i="0" u="none" strike="noStrike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온라인 특강관</a:t>
                      </a:r>
                    </a:p>
                  </a:txBody>
                  <a:tcPr marL="36000" marR="36000" marT="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100" b="1" dirty="0">
                        <a:solidFill>
                          <a:schemeClr val="bg1"/>
                        </a:solidFill>
                        <a:latin typeface="+mn-ea"/>
                        <a:ea typeface="+mn-ea"/>
                      </a:endParaRPr>
                    </a:p>
                  </a:txBody>
                  <a:tcPr marL="72000" marR="7200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ko-KR" altLang="en-US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전문 컨설턴트의 취업 특화 면접특강</a:t>
                      </a:r>
                    </a:p>
                  </a:txBody>
                  <a:tcPr marL="36000" marR="3600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6857198"/>
                  </a:ext>
                </a:extLst>
              </a:tr>
              <a:tr h="206682"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1100" b="1" u="none" strike="noStrike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취업 동영상관</a:t>
                      </a:r>
                      <a:endParaRPr lang="ko-KR" altLang="en-US" sz="1100" b="1" i="0" u="none" strike="noStrike" dirty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6000" marR="36000" marT="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100" b="1" dirty="0">
                        <a:solidFill>
                          <a:schemeClr val="bg1"/>
                        </a:solidFill>
                        <a:latin typeface="+mn-ea"/>
                        <a:ea typeface="+mn-ea"/>
                      </a:endParaRPr>
                    </a:p>
                  </a:txBody>
                  <a:tcPr marL="72000" marR="7200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ko-KR" altLang="en-US" sz="1100" u="none" strike="noStrike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무료 취업 동영상 스트리밍 서비스</a:t>
                      </a:r>
                      <a:endParaRPr lang="ko-KR" altLang="en-US" sz="1100" b="0" i="0" u="none" strike="noStrike" dirty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6000" marR="3600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54872570"/>
                  </a:ext>
                </a:extLst>
              </a:tr>
              <a:tr h="206682"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1100" b="1" i="0" u="none" strike="noStrike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이벤트관</a:t>
                      </a:r>
                    </a:p>
                  </a:txBody>
                  <a:tcPr marL="36000" marR="36000" marT="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100" b="1" spc="50" baseline="0" dirty="0">
                        <a:solidFill>
                          <a:schemeClr val="bg1"/>
                        </a:solidFill>
                        <a:latin typeface="+mn-ea"/>
                        <a:ea typeface="+mn-ea"/>
                      </a:endParaRPr>
                    </a:p>
                  </a:txBody>
                  <a:tcPr marL="72000" marR="7200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ko-KR" altLang="en-US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참가기업 및 구직자 지원 각종 이벤트 소개</a:t>
                      </a:r>
                    </a:p>
                  </a:txBody>
                  <a:tcPr marL="36000" marR="3600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84938627"/>
                  </a:ext>
                </a:extLst>
              </a:tr>
            </a:tbl>
          </a:graphicData>
        </a:graphic>
      </p:graphicFrame>
      <p:sp>
        <p:nvSpPr>
          <p:cNvPr id="25" name="사각형: 둥근 모서리 24">
            <a:extLst>
              <a:ext uri="{FF2B5EF4-FFF2-40B4-BE49-F238E27FC236}">
                <a16:creationId xmlns:a16="http://schemas.microsoft.com/office/drawing/2014/main" id="{AD4A92A2-976D-FF0F-5080-829E160BA36F}"/>
              </a:ext>
            </a:extLst>
          </p:cNvPr>
          <p:cNvSpPr/>
          <p:nvPr/>
        </p:nvSpPr>
        <p:spPr>
          <a:xfrm>
            <a:off x="3622093" y="5002644"/>
            <a:ext cx="1855433" cy="266714"/>
          </a:xfrm>
          <a:prstGeom prst="roundRect">
            <a:avLst>
              <a:gd name="adj" fmla="val 26653"/>
            </a:avLst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400" b="1" dirty="0"/>
              <a:t>온라인 박람회 구성</a:t>
            </a:r>
          </a:p>
        </p:txBody>
      </p:sp>
      <p:pic>
        <p:nvPicPr>
          <p:cNvPr id="27" name="그림 26">
            <a:extLst>
              <a:ext uri="{FF2B5EF4-FFF2-40B4-BE49-F238E27FC236}">
                <a16:creationId xmlns:a16="http://schemas.microsoft.com/office/drawing/2014/main" id="{91188575-FECC-0F85-C95A-17B6F33F0BE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115" y="143176"/>
            <a:ext cx="1307973" cy="359652"/>
          </a:xfrm>
          <a:prstGeom prst="rect">
            <a:avLst/>
          </a:prstGeom>
        </p:spPr>
      </p:pic>
      <p:pic>
        <p:nvPicPr>
          <p:cNvPr id="29" name="그림 28">
            <a:extLst>
              <a:ext uri="{FF2B5EF4-FFF2-40B4-BE49-F238E27FC236}">
                <a16:creationId xmlns:a16="http://schemas.microsoft.com/office/drawing/2014/main" id="{998169F2-6612-08BF-AC23-C104ED6D7C7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5459" y="154705"/>
            <a:ext cx="4439873" cy="376613"/>
          </a:xfrm>
          <a:prstGeom prst="rect">
            <a:avLst/>
          </a:prstGeom>
        </p:spPr>
      </p:pic>
      <p:sp>
        <p:nvSpPr>
          <p:cNvPr id="31" name="직사각형 30">
            <a:extLst>
              <a:ext uri="{FF2B5EF4-FFF2-40B4-BE49-F238E27FC236}">
                <a16:creationId xmlns:a16="http://schemas.microsoft.com/office/drawing/2014/main" id="{8ECEA8A3-FDC0-73B5-78DC-0A8FDCBED8B9}"/>
              </a:ext>
            </a:extLst>
          </p:cNvPr>
          <p:cNvSpPr/>
          <p:nvPr/>
        </p:nvSpPr>
        <p:spPr>
          <a:xfrm>
            <a:off x="0" y="6588798"/>
            <a:ext cx="9906000" cy="26671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5" name="슬라이드 번호 개체 틀 7">
            <a:extLst>
              <a:ext uri="{FF2B5EF4-FFF2-40B4-BE49-F238E27FC236}">
                <a16:creationId xmlns:a16="http://schemas.microsoft.com/office/drawing/2014/main" id="{98233EEE-EB61-45CB-9DBD-B04201DF14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825398" y="6586979"/>
            <a:ext cx="2057400" cy="266714"/>
          </a:xfrm>
        </p:spPr>
        <p:txBody>
          <a:bodyPr/>
          <a:lstStyle/>
          <a:p>
            <a:fld id="{EBCF55AB-3031-4D67-B7B4-13E240E5B5B1}" type="slidenum">
              <a:rPr lang="ko-KR" altLang="en-US" sz="1400" b="1" smtClean="0">
                <a:solidFill>
                  <a:schemeClr val="bg1"/>
                </a:solidFill>
              </a:rPr>
              <a:t>2</a:t>
            </a:fld>
            <a:endParaRPr lang="ko-KR" altLang="en-US" sz="1400" b="1" dirty="0">
              <a:solidFill>
                <a:schemeClr val="bg1"/>
              </a:solidFill>
            </a:endParaRPr>
          </a:p>
        </p:txBody>
      </p:sp>
      <p:pic>
        <p:nvPicPr>
          <p:cNvPr id="4" name="그림 3">
            <a:extLst>
              <a:ext uri="{FF2B5EF4-FFF2-40B4-BE49-F238E27FC236}">
                <a16:creationId xmlns:a16="http://schemas.microsoft.com/office/drawing/2014/main" id="{7F1DF1A9-CF2E-B08B-3E8D-76E04B04E20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165" y="1762591"/>
            <a:ext cx="3361609" cy="470557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98243981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50C8D28-9B0C-CA20-2460-446DB48FC74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직사각형 2">
            <a:extLst>
              <a:ext uri="{FF2B5EF4-FFF2-40B4-BE49-F238E27FC236}">
                <a16:creationId xmlns:a16="http://schemas.microsoft.com/office/drawing/2014/main" id="{8ECA4661-1D51-3372-4DEA-00762E5695A5}"/>
              </a:ext>
            </a:extLst>
          </p:cNvPr>
          <p:cNvSpPr/>
          <p:nvPr/>
        </p:nvSpPr>
        <p:spPr>
          <a:xfrm>
            <a:off x="0" y="1"/>
            <a:ext cx="9906000" cy="6543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6" name="사각형: 둥근 위쪽 모서리 55">
            <a:extLst>
              <a:ext uri="{FF2B5EF4-FFF2-40B4-BE49-F238E27FC236}">
                <a16:creationId xmlns:a16="http://schemas.microsoft.com/office/drawing/2014/main" id="{96B391A6-BA50-7847-0976-D3726EC70B13}"/>
              </a:ext>
            </a:extLst>
          </p:cNvPr>
          <p:cNvSpPr/>
          <p:nvPr/>
        </p:nvSpPr>
        <p:spPr>
          <a:xfrm rot="5400000">
            <a:off x="598022" y="-490731"/>
            <a:ext cx="431422" cy="1627468"/>
          </a:xfrm>
          <a:prstGeom prst="round2Same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사각형: 둥근 위쪽 모서리 14">
            <a:extLst>
              <a:ext uri="{FF2B5EF4-FFF2-40B4-BE49-F238E27FC236}">
                <a16:creationId xmlns:a16="http://schemas.microsoft.com/office/drawing/2014/main" id="{331E08F0-A908-D9A2-A458-891F5A6C4498}"/>
              </a:ext>
            </a:extLst>
          </p:cNvPr>
          <p:cNvSpPr/>
          <p:nvPr/>
        </p:nvSpPr>
        <p:spPr>
          <a:xfrm rot="16200000">
            <a:off x="7351282" y="-2016006"/>
            <a:ext cx="446555" cy="4662883"/>
          </a:xfrm>
          <a:prstGeom prst="round2Same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27" name="그림 26">
            <a:extLst>
              <a:ext uri="{FF2B5EF4-FFF2-40B4-BE49-F238E27FC236}">
                <a16:creationId xmlns:a16="http://schemas.microsoft.com/office/drawing/2014/main" id="{45249C8F-B540-909D-F991-C91B46DE12D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115" y="143176"/>
            <a:ext cx="1307973" cy="359652"/>
          </a:xfrm>
          <a:prstGeom prst="rect">
            <a:avLst/>
          </a:prstGeom>
        </p:spPr>
      </p:pic>
      <p:pic>
        <p:nvPicPr>
          <p:cNvPr id="29" name="그림 28">
            <a:extLst>
              <a:ext uri="{FF2B5EF4-FFF2-40B4-BE49-F238E27FC236}">
                <a16:creationId xmlns:a16="http://schemas.microsoft.com/office/drawing/2014/main" id="{B1B73336-88B9-B519-29F6-7002A55431E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5459" y="154705"/>
            <a:ext cx="4439873" cy="376613"/>
          </a:xfrm>
          <a:prstGeom prst="rect">
            <a:avLst/>
          </a:prstGeom>
        </p:spPr>
      </p:pic>
      <p:sp>
        <p:nvSpPr>
          <p:cNvPr id="31" name="직사각형 30">
            <a:extLst>
              <a:ext uri="{FF2B5EF4-FFF2-40B4-BE49-F238E27FC236}">
                <a16:creationId xmlns:a16="http://schemas.microsoft.com/office/drawing/2014/main" id="{9A0CE1A2-27BF-D88F-5519-A2A947E48546}"/>
              </a:ext>
            </a:extLst>
          </p:cNvPr>
          <p:cNvSpPr/>
          <p:nvPr/>
        </p:nvSpPr>
        <p:spPr>
          <a:xfrm>
            <a:off x="0" y="6588798"/>
            <a:ext cx="9906000" cy="26671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5" name="슬라이드 번호 개체 틀 7">
            <a:extLst>
              <a:ext uri="{FF2B5EF4-FFF2-40B4-BE49-F238E27FC236}">
                <a16:creationId xmlns:a16="http://schemas.microsoft.com/office/drawing/2014/main" id="{8A48B5EE-17F5-C79D-7C6E-865F98CC4F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825398" y="6586979"/>
            <a:ext cx="2057400" cy="266714"/>
          </a:xfrm>
        </p:spPr>
        <p:txBody>
          <a:bodyPr/>
          <a:lstStyle/>
          <a:p>
            <a:fld id="{EBCF55AB-3031-4D67-B7B4-13E240E5B5B1}" type="slidenum">
              <a:rPr lang="ko-KR" altLang="en-US" sz="1400" b="1" smtClean="0">
                <a:solidFill>
                  <a:schemeClr val="bg1"/>
                </a:solidFill>
              </a:rPr>
              <a:t>3</a:t>
            </a:fld>
            <a:endParaRPr lang="ko-KR" altLang="en-US" sz="1400" b="1" dirty="0">
              <a:solidFill>
                <a:schemeClr val="bg1"/>
              </a:solidFill>
            </a:endParaRPr>
          </a:p>
        </p:txBody>
      </p:sp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id="{0FD997A3-8530-C7DB-536D-BE888F4DF839}"/>
              </a:ext>
            </a:extLst>
          </p:cNvPr>
          <p:cNvSpPr/>
          <p:nvPr/>
        </p:nvSpPr>
        <p:spPr>
          <a:xfrm>
            <a:off x="133165" y="1675279"/>
            <a:ext cx="1855433" cy="266714"/>
          </a:xfrm>
          <a:prstGeom prst="roundRect">
            <a:avLst>
              <a:gd name="adj" fmla="val 26653"/>
            </a:avLst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400" b="1" dirty="0">
                <a:latin typeface="+mn-ea"/>
              </a:rPr>
              <a:t>채용관</a:t>
            </a:r>
            <a:r>
              <a:rPr lang="en-US" altLang="ko-KR" sz="1400" b="1" dirty="0">
                <a:latin typeface="+mn-ea"/>
              </a:rPr>
              <a:t>, </a:t>
            </a:r>
            <a:r>
              <a:rPr lang="ko-KR" altLang="en-US" sz="1400" b="1" dirty="0">
                <a:latin typeface="+mn-ea"/>
              </a:rPr>
              <a:t>채용상담관</a:t>
            </a:r>
          </a:p>
        </p:txBody>
      </p:sp>
      <p:graphicFrame>
        <p:nvGraphicFramePr>
          <p:cNvPr id="4" name="표 3">
            <a:extLst>
              <a:ext uri="{FF2B5EF4-FFF2-40B4-BE49-F238E27FC236}">
                <a16:creationId xmlns:a16="http://schemas.microsoft.com/office/drawing/2014/main" id="{10A92986-1F5A-3352-056E-29BFA4165F4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30645636"/>
              </p:ext>
            </p:extLst>
          </p:nvPr>
        </p:nvGraphicFramePr>
        <p:xfrm>
          <a:off x="133165" y="2055321"/>
          <a:ext cx="4666772" cy="97310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1402">
                  <a:extLst>
                    <a:ext uri="{9D8B030D-6E8A-4147-A177-3AD203B41FA5}">
                      <a16:colId xmlns:a16="http://schemas.microsoft.com/office/drawing/2014/main" val="4039528849"/>
                    </a:ext>
                  </a:extLst>
                </a:gridCol>
                <a:gridCol w="169400">
                  <a:extLst>
                    <a:ext uri="{9D8B030D-6E8A-4147-A177-3AD203B41FA5}">
                      <a16:colId xmlns:a16="http://schemas.microsoft.com/office/drawing/2014/main" val="2828760148"/>
                    </a:ext>
                  </a:extLst>
                </a:gridCol>
                <a:gridCol w="2945970">
                  <a:extLst>
                    <a:ext uri="{9D8B030D-6E8A-4147-A177-3AD203B41FA5}">
                      <a16:colId xmlns:a16="http://schemas.microsoft.com/office/drawing/2014/main" val="444912335"/>
                    </a:ext>
                  </a:extLst>
                </a:gridCol>
              </a:tblGrid>
              <a:tr h="324368"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200" spc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채용관</a:t>
                      </a:r>
                      <a:endParaRPr lang="ko-KR" altLang="en-US" sz="1200" b="1" spc="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dirty="0">
                        <a:latin typeface="+mn-ea"/>
                        <a:ea typeface="+mn-ea"/>
                      </a:endParaRPr>
                    </a:p>
                  </a:txBody>
                  <a:tcPr marL="72000" marR="7200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실채용</a:t>
                      </a:r>
                      <a:r>
                        <a:rPr lang="ko-KR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 구인기업 </a:t>
                      </a:r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20</a:t>
                      </a:r>
                      <a:r>
                        <a:rPr lang="ko-KR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개 </a:t>
                      </a:r>
                      <a:endParaRPr lang="ko-KR" altLang="en-US" sz="1100" b="1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72000" marR="7200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72531461"/>
                  </a:ext>
                </a:extLst>
              </a:tr>
              <a:tr h="324368"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200" b="1" spc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채용상담관</a:t>
                      </a:r>
                    </a:p>
                  </a:txBody>
                  <a:tcPr marL="36000" marR="36000" marT="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dirty="0">
                        <a:latin typeface="+mn-ea"/>
                        <a:ea typeface="+mn-ea"/>
                      </a:endParaRPr>
                    </a:p>
                  </a:txBody>
                  <a:tcPr marL="72000" marR="7200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공채</a:t>
                      </a:r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·</a:t>
                      </a:r>
                      <a:r>
                        <a:rPr lang="ko-KR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수시모집 기업</a:t>
                      </a:r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, </a:t>
                      </a:r>
                      <a:r>
                        <a:rPr lang="ko-KR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기관 </a:t>
                      </a:r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10</a:t>
                      </a:r>
                      <a:r>
                        <a:rPr lang="ko-KR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개</a:t>
                      </a:r>
                      <a:endParaRPr lang="ko-KR" altLang="en-US" sz="1100" b="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72000" marR="7200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2186537"/>
                  </a:ext>
                </a:extLst>
              </a:tr>
              <a:tr h="324368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맑은 고딕" panose="020B0503020000020004" pitchFamily="50" charset="-127"/>
                          <a:ea typeface="+mn-ea"/>
                          <a:cs typeface="+mn-cs"/>
                        </a:rPr>
                        <a:t>사전 면접</a:t>
                      </a:r>
                      <a:r>
                        <a:rPr kumimoji="0" lang="en-US" altLang="ko-KR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맑은 고딕" panose="020B0503020000020004" pitchFamily="50" charset="-127"/>
                          <a:ea typeface="+mn-ea"/>
                          <a:cs typeface="+mn-cs"/>
                        </a:rPr>
                        <a:t>·</a:t>
                      </a:r>
                      <a:r>
                        <a:rPr kumimoji="0" lang="ko-KR" alt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맑은 고딕" panose="020B0503020000020004" pitchFamily="50" charset="-127"/>
                          <a:ea typeface="+mn-ea"/>
                          <a:cs typeface="+mn-cs"/>
                        </a:rPr>
                        <a:t>상담 신청</a:t>
                      </a:r>
                    </a:p>
                  </a:txBody>
                  <a:tcPr marL="36000" marR="36000" marT="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100" b="1" spc="50" baseline="0" dirty="0">
                        <a:solidFill>
                          <a:schemeClr val="bg1"/>
                        </a:solidFill>
                        <a:latin typeface="+mn-ea"/>
                        <a:ea typeface="+mn-ea"/>
                      </a:endParaRPr>
                    </a:p>
                  </a:txBody>
                  <a:tcPr marL="72000" marR="7200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100" kern="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홈페이지</a:t>
                      </a:r>
                      <a:r>
                        <a:rPr lang="en-US" altLang="ko-KR" sz="1100" kern="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(WaterJobFair.com) </a:t>
                      </a:r>
                      <a:r>
                        <a:rPr lang="ko-KR" altLang="en-US" sz="1100" kern="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공고 노출</a:t>
                      </a:r>
                      <a:r>
                        <a:rPr lang="en-US" altLang="ko-KR" sz="1100" kern="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·</a:t>
                      </a:r>
                      <a:r>
                        <a:rPr lang="ko-KR" altLang="en-US" sz="1100" kern="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신청 </a:t>
                      </a:r>
                      <a:r>
                        <a:rPr lang="en-US" altLang="ko-KR" sz="1100" kern="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 </a:t>
                      </a:r>
                    </a:p>
                  </a:txBody>
                  <a:tcPr marL="72000" marR="7200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84938627"/>
                  </a:ext>
                </a:extLst>
              </a:tr>
            </a:tbl>
          </a:graphicData>
        </a:graphic>
      </p:graphicFrame>
      <p:sp>
        <p:nvSpPr>
          <p:cNvPr id="5" name="직사각형 4">
            <a:extLst>
              <a:ext uri="{FF2B5EF4-FFF2-40B4-BE49-F238E27FC236}">
                <a16:creationId xmlns:a16="http://schemas.microsoft.com/office/drawing/2014/main" id="{FDFE12D3-6883-BA24-BC01-EBD1B938575E}"/>
              </a:ext>
            </a:extLst>
          </p:cNvPr>
          <p:cNvSpPr/>
          <p:nvPr/>
        </p:nvSpPr>
        <p:spPr>
          <a:xfrm flipV="1">
            <a:off x="124287" y="1445325"/>
            <a:ext cx="9657425" cy="108267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B44A770-F79A-9F5E-E461-9E08B2CB07B4}"/>
              </a:ext>
            </a:extLst>
          </p:cNvPr>
          <p:cNvSpPr txBox="1"/>
          <p:nvPr/>
        </p:nvSpPr>
        <p:spPr>
          <a:xfrm>
            <a:off x="133165" y="768217"/>
            <a:ext cx="4249881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>
                <a:latin typeface="+mn-ea"/>
              </a:rPr>
              <a:t>2025</a:t>
            </a:r>
            <a:r>
              <a:rPr lang="ko-KR" altLang="en-US" dirty="0">
                <a:latin typeface="+mn-ea"/>
              </a:rPr>
              <a:t> 서울특별시 </a:t>
            </a:r>
            <a:r>
              <a:rPr lang="ko-KR" altLang="en-US" dirty="0" err="1">
                <a:latin typeface="+mn-ea"/>
              </a:rPr>
              <a:t>물산업</a:t>
            </a:r>
            <a:r>
              <a:rPr lang="ko-KR" altLang="en-US" dirty="0">
                <a:latin typeface="+mn-ea"/>
              </a:rPr>
              <a:t> 일자리박람회 </a:t>
            </a:r>
          </a:p>
          <a:p>
            <a:r>
              <a:rPr lang="ko-KR" altLang="en-US" sz="2000" b="1" dirty="0">
                <a:latin typeface="+mn-ea"/>
              </a:rPr>
              <a:t>행사 내용 소개</a:t>
            </a:r>
          </a:p>
        </p:txBody>
      </p:sp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id="{413F97D1-BFEB-98F8-AE76-82E98648923E}"/>
              </a:ext>
            </a:extLst>
          </p:cNvPr>
          <p:cNvSpPr/>
          <p:nvPr/>
        </p:nvSpPr>
        <p:spPr>
          <a:xfrm>
            <a:off x="133165" y="3135323"/>
            <a:ext cx="1855433" cy="266714"/>
          </a:xfrm>
          <a:prstGeom prst="roundRect">
            <a:avLst>
              <a:gd name="adj" fmla="val 26653"/>
            </a:avLst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400" b="1" dirty="0">
                <a:latin typeface="+mn-ea"/>
              </a:rPr>
              <a:t>컨설팅관</a:t>
            </a:r>
          </a:p>
        </p:txBody>
      </p:sp>
      <p:graphicFrame>
        <p:nvGraphicFramePr>
          <p:cNvPr id="8" name="표 7">
            <a:extLst>
              <a:ext uri="{FF2B5EF4-FFF2-40B4-BE49-F238E27FC236}">
                <a16:creationId xmlns:a16="http://schemas.microsoft.com/office/drawing/2014/main" id="{EB765714-3ECB-0317-535E-5DC8EEEF982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04468186"/>
              </p:ext>
            </p:extLst>
          </p:nvPr>
        </p:nvGraphicFramePr>
        <p:xfrm>
          <a:off x="133165" y="3554943"/>
          <a:ext cx="4666772" cy="11750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1402">
                  <a:extLst>
                    <a:ext uri="{9D8B030D-6E8A-4147-A177-3AD203B41FA5}">
                      <a16:colId xmlns:a16="http://schemas.microsoft.com/office/drawing/2014/main" val="4039528849"/>
                    </a:ext>
                  </a:extLst>
                </a:gridCol>
                <a:gridCol w="169400">
                  <a:extLst>
                    <a:ext uri="{9D8B030D-6E8A-4147-A177-3AD203B41FA5}">
                      <a16:colId xmlns:a16="http://schemas.microsoft.com/office/drawing/2014/main" val="2828760148"/>
                    </a:ext>
                  </a:extLst>
                </a:gridCol>
                <a:gridCol w="2945970">
                  <a:extLst>
                    <a:ext uri="{9D8B030D-6E8A-4147-A177-3AD203B41FA5}">
                      <a16:colId xmlns:a16="http://schemas.microsoft.com/office/drawing/2014/main" val="444912335"/>
                    </a:ext>
                  </a:extLst>
                </a:gridCol>
              </a:tblGrid>
              <a:tr h="391690"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200" spc="0" dirty="0" err="1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현장매칭</a:t>
                      </a:r>
                      <a:r>
                        <a:rPr lang="en-US" altLang="ko-KR" sz="1200" spc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·</a:t>
                      </a:r>
                      <a:r>
                        <a:rPr lang="ko-KR" altLang="en-US" sz="1200" spc="0" dirty="0" err="1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취업매칭</a:t>
                      </a:r>
                      <a:r>
                        <a:rPr lang="ko-KR" altLang="en-US" sz="1200" spc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 </a:t>
                      </a:r>
                      <a:endParaRPr lang="en-US" altLang="ko-KR" sz="1200" spc="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  <a:p>
                      <a:pPr algn="l" latinLnBrk="1"/>
                      <a:r>
                        <a:rPr lang="ko-KR" altLang="en-US" sz="1200" spc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컨설팅관</a:t>
                      </a:r>
                    </a:p>
                  </a:txBody>
                  <a:tcPr marL="36000" marR="36000" marT="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spc="0" dirty="0">
                        <a:latin typeface="+mn-ea"/>
                        <a:ea typeface="+mn-ea"/>
                      </a:endParaRPr>
                    </a:p>
                  </a:txBody>
                  <a:tcPr marL="72000" marR="7200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전문 컨설턴트의</a:t>
                      </a:r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 1:1</a:t>
                      </a:r>
                      <a:r>
                        <a:rPr lang="ko-KR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방식 면접</a:t>
                      </a:r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, </a:t>
                      </a:r>
                      <a:r>
                        <a:rPr lang="ko-KR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이력서</a:t>
                      </a:r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,</a:t>
                      </a:r>
                    </a:p>
                    <a:p>
                      <a:pPr latinLnBrk="1"/>
                      <a:r>
                        <a:rPr lang="ko-KR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자기소개서 컨설팅 </a:t>
                      </a:r>
                      <a:endParaRPr lang="ko-KR" altLang="en-US" sz="1100" b="1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72000" marR="7200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72531461"/>
                  </a:ext>
                </a:extLst>
              </a:tr>
              <a:tr h="391690"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200" b="1" spc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면접 이미지 </a:t>
                      </a:r>
                      <a:endParaRPr lang="en-US" altLang="ko-KR" sz="1200" b="1" spc="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  <a:p>
                      <a:pPr algn="l" latinLnBrk="1"/>
                      <a:r>
                        <a:rPr lang="ko-KR" altLang="en-US" sz="1200" b="1" spc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컨설팅관</a:t>
                      </a:r>
                    </a:p>
                  </a:txBody>
                  <a:tcPr marL="36000" marR="36000" marT="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spc="0" dirty="0">
                        <a:latin typeface="+mn-ea"/>
                        <a:ea typeface="+mn-ea"/>
                      </a:endParaRPr>
                    </a:p>
                  </a:txBody>
                  <a:tcPr marL="72000" marR="7200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1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퍼스널 컬러 진단을 기반으로 면접 복장</a:t>
                      </a:r>
                      <a:r>
                        <a:rPr kumimoji="0" lang="en-US" altLang="ko-KR" sz="11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, </a:t>
                      </a:r>
                      <a:r>
                        <a:rPr kumimoji="0" lang="ko-KR" altLang="en-US" sz="11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면접 메이크업 등 코칭 서비스 </a:t>
                      </a:r>
                      <a:endParaRPr kumimoji="0" lang="ko-KR" altLang="en-US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72000" marR="7200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2186537"/>
                  </a:ext>
                </a:extLst>
              </a:tr>
              <a:tr h="39169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맑은 고딕" panose="020B0503020000020004" pitchFamily="50" charset="-127"/>
                          <a:ea typeface="+mn-ea"/>
                          <a:cs typeface="+mn-cs"/>
                        </a:rPr>
                        <a:t>NCS, </a:t>
                      </a:r>
                      <a:r>
                        <a:rPr kumimoji="0" lang="ko-KR" alt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맑은 고딕" panose="020B0503020000020004" pitchFamily="50" charset="-127"/>
                          <a:ea typeface="+mn-ea"/>
                          <a:cs typeface="+mn-cs"/>
                        </a:rPr>
                        <a:t>블라인드 채용 컨설팅관</a:t>
                      </a:r>
                    </a:p>
                  </a:txBody>
                  <a:tcPr marL="36000" marR="36000" marT="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100" b="1" spc="0" baseline="0" dirty="0">
                        <a:solidFill>
                          <a:schemeClr val="bg1"/>
                        </a:solidFill>
                        <a:latin typeface="+mn-ea"/>
                        <a:ea typeface="+mn-ea"/>
                      </a:endParaRPr>
                    </a:p>
                  </a:txBody>
                  <a:tcPr marL="72000" marR="7200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능력 중심의 채용 문화 정착을 위해 </a:t>
                      </a:r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NCS</a:t>
                      </a:r>
                      <a:r>
                        <a:rPr lang="ko-KR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기반   </a:t>
                      </a:r>
                    </a:p>
                    <a:p>
                      <a:pPr latinLnBrk="1"/>
                      <a:r>
                        <a:rPr lang="ko-KR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능력 중심 면접</a:t>
                      </a:r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/</a:t>
                      </a:r>
                      <a:r>
                        <a:rPr lang="ko-KR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채용 준비 컨설팅 및 상담 </a:t>
                      </a:r>
                    </a:p>
                  </a:txBody>
                  <a:tcPr marL="72000" marR="7200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84938627"/>
                  </a:ext>
                </a:extLst>
              </a:tr>
            </a:tbl>
          </a:graphicData>
        </a:graphic>
      </p:graphicFrame>
      <p:sp>
        <p:nvSpPr>
          <p:cNvPr id="9" name="사각형: 둥근 모서리 8">
            <a:extLst>
              <a:ext uri="{FF2B5EF4-FFF2-40B4-BE49-F238E27FC236}">
                <a16:creationId xmlns:a16="http://schemas.microsoft.com/office/drawing/2014/main" id="{30181393-2398-5280-8844-9BD388A70DF5}"/>
              </a:ext>
            </a:extLst>
          </p:cNvPr>
          <p:cNvSpPr/>
          <p:nvPr/>
        </p:nvSpPr>
        <p:spPr>
          <a:xfrm>
            <a:off x="124287" y="4882919"/>
            <a:ext cx="1855433" cy="266714"/>
          </a:xfrm>
          <a:prstGeom prst="roundRect">
            <a:avLst>
              <a:gd name="adj" fmla="val 26653"/>
            </a:avLst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400" b="1" dirty="0">
                <a:latin typeface="+mn-ea"/>
              </a:rPr>
              <a:t>부대행사관</a:t>
            </a:r>
          </a:p>
        </p:txBody>
      </p:sp>
      <p:graphicFrame>
        <p:nvGraphicFramePr>
          <p:cNvPr id="10" name="표 9">
            <a:extLst>
              <a:ext uri="{FF2B5EF4-FFF2-40B4-BE49-F238E27FC236}">
                <a16:creationId xmlns:a16="http://schemas.microsoft.com/office/drawing/2014/main" id="{152239FF-783A-E065-88F3-17F4995D4DB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12311596"/>
              </p:ext>
            </p:extLst>
          </p:nvPr>
        </p:nvGraphicFramePr>
        <p:xfrm>
          <a:off x="124287" y="5302539"/>
          <a:ext cx="4666772" cy="11750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1402">
                  <a:extLst>
                    <a:ext uri="{9D8B030D-6E8A-4147-A177-3AD203B41FA5}">
                      <a16:colId xmlns:a16="http://schemas.microsoft.com/office/drawing/2014/main" val="4039528849"/>
                    </a:ext>
                  </a:extLst>
                </a:gridCol>
                <a:gridCol w="169400">
                  <a:extLst>
                    <a:ext uri="{9D8B030D-6E8A-4147-A177-3AD203B41FA5}">
                      <a16:colId xmlns:a16="http://schemas.microsoft.com/office/drawing/2014/main" val="2828760148"/>
                    </a:ext>
                  </a:extLst>
                </a:gridCol>
                <a:gridCol w="2945970">
                  <a:extLst>
                    <a:ext uri="{9D8B030D-6E8A-4147-A177-3AD203B41FA5}">
                      <a16:colId xmlns:a16="http://schemas.microsoft.com/office/drawing/2014/main" val="444912335"/>
                    </a:ext>
                  </a:extLst>
                </a:gridCol>
              </a:tblGrid>
              <a:tr h="391690"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200" spc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취업희망 </a:t>
                      </a:r>
                      <a:r>
                        <a:rPr lang="ko-KR" altLang="en-US" sz="1200" spc="0" dirty="0" err="1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캘리그래피</a:t>
                      </a:r>
                      <a:endParaRPr lang="ko-KR" altLang="en-US" sz="1200" spc="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spc="0" dirty="0">
                        <a:latin typeface="+mn-ea"/>
                        <a:ea typeface="+mn-ea"/>
                      </a:endParaRPr>
                    </a:p>
                  </a:txBody>
                  <a:tcPr marL="72000" marR="7200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100" b="0" i="0" u="none" strike="noStrike" spc="-100" baseline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참가자가 원하는 취업 희망 메시지 또는 문구 등을 현장에서 전문 </a:t>
                      </a:r>
                      <a:r>
                        <a:rPr lang="ko-KR" altLang="en-US" sz="1100" b="0" i="0" u="none" strike="noStrike" spc="-100" baseline="0" dirty="0" err="1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캘리그래퍼가</a:t>
                      </a:r>
                      <a:r>
                        <a:rPr lang="ko-KR" altLang="en-US" sz="1100" b="0" i="0" u="none" strike="noStrike" spc="-100" baseline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 작성</a:t>
                      </a:r>
                      <a:r>
                        <a:rPr lang="en-US" altLang="ko-KR" sz="1100" b="0" i="0" u="none" strike="noStrike" spc="-100" baseline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·</a:t>
                      </a:r>
                      <a:r>
                        <a:rPr lang="ko-KR" altLang="en-US" sz="1100" b="0" i="0" u="none" strike="noStrike" spc="-100" baseline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증정</a:t>
                      </a:r>
                    </a:p>
                  </a:txBody>
                  <a:tcPr marL="72000" marR="7200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72531461"/>
                  </a:ext>
                </a:extLst>
              </a:tr>
              <a:tr h="391690"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200" b="1" spc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취업 </a:t>
                      </a:r>
                      <a:r>
                        <a:rPr lang="ko-KR" altLang="en-US" sz="1200" b="1" spc="0" dirty="0" err="1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타로카드</a:t>
                      </a:r>
                      <a:endParaRPr lang="ko-KR" altLang="en-US" sz="1200" b="1" spc="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spc="0" dirty="0">
                        <a:latin typeface="+mn-ea"/>
                        <a:ea typeface="+mn-ea"/>
                      </a:endParaRPr>
                    </a:p>
                  </a:txBody>
                  <a:tcPr marL="72000" marR="7200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취업 관련 고민 상담 및 취업스트레스 </a:t>
                      </a:r>
                      <a:endParaRPr lang="en-US" altLang="ko-KR" sz="11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  <a:p>
                      <a:pPr latinLnBrk="1"/>
                      <a:r>
                        <a:rPr lang="ko-KR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해소의 </a:t>
                      </a:r>
                      <a:r>
                        <a:rPr lang="ko-KR" altLang="en-US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타로카드로</a:t>
                      </a:r>
                      <a:r>
                        <a:rPr lang="ko-KR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 보는 취업운세</a:t>
                      </a:r>
                    </a:p>
                  </a:txBody>
                  <a:tcPr marL="72000" marR="7200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2186537"/>
                  </a:ext>
                </a:extLst>
              </a:tr>
              <a:tr h="39169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200" b="1" i="0" u="none" strike="noStrike" kern="1200" cap="none" spc="-10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맑은 고딕" panose="020B0503020000020004" pitchFamily="50" charset="-127"/>
                          <a:ea typeface="+mn-ea"/>
                          <a:cs typeface="+mn-cs"/>
                        </a:rPr>
                        <a:t>이력서</a:t>
                      </a:r>
                      <a:r>
                        <a:rPr kumimoji="0" lang="en-US" altLang="ko-KR" sz="1200" b="1" i="0" u="none" strike="noStrike" kern="1200" cap="none" spc="-10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맑은 고딕" panose="020B0503020000020004" pitchFamily="50" charset="-127"/>
                          <a:ea typeface="+mn-ea"/>
                          <a:cs typeface="+mn-cs"/>
                        </a:rPr>
                        <a:t>·</a:t>
                      </a:r>
                      <a:r>
                        <a:rPr kumimoji="0" lang="ko-KR" altLang="en-US" sz="1200" b="1" i="0" u="none" strike="noStrike" kern="1200" cap="none" spc="-10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맑은 고딕" panose="020B0503020000020004" pitchFamily="50" charset="-127"/>
                          <a:ea typeface="+mn-ea"/>
                          <a:cs typeface="+mn-cs"/>
                        </a:rPr>
                        <a:t>여권</a:t>
                      </a:r>
                      <a:r>
                        <a:rPr kumimoji="0" lang="en-US" altLang="ko-KR" sz="1200" b="1" i="0" u="none" strike="noStrike" kern="1200" cap="none" spc="-10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맑은 고딕" panose="020B0503020000020004" pitchFamily="50" charset="-127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ko-KR" altLang="en-US" sz="1200" b="1" i="0" u="none" strike="noStrike" kern="1200" cap="none" spc="-10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맑은 고딕" panose="020B0503020000020004" pitchFamily="50" charset="-127"/>
                          <a:ea typeface="+mn-ea"/>
                          <a:cs typeface="+mn-cs"/>
                        </a:rPr>
                        <a:t>사진 촬영</a:t>
                      </a:r>
                    </a:p>
                  </a:txBody>
                  <a:tcPr marL="36000" marR="36000" marT="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100" b="1" spc="0" baseline="0" dirty="0">
                        <a:solidFill>
                          <a:schemeClr val="bg1"/>
                        </a:solidFill>
                        <a:latin typeface="+mn-ea"/>
                        <a:ea typeface="+mn-ea"/>
                      </a:endParaRPr>
                    </a:p>
                  </a:txBody>
                  <a:tcPr marL="72000" marR="7200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이력서 및 여권용 사진 촬영</a:t>
                      </a:r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, </a:t>
                      </a:r>
                      <a:r>
                        <a:rPr lang="ko-KR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인화</a:t>
                      </a:r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, </a:t>
                      </a:r>
                    </a:p>
                    <a:p>
                      <a:pPr latinLnBrk="1"/>
                      <a:r>
                        <a:rPr lang="ko-KR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전송 서비스</a:t>
                      </a:r>
                    </a:p>
                  </a:txBody>
                  <a:tcPr marL="72000" marR="7200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84938627"/>
                  </a:ext>
                </a:extLst>
              </a:tr>
            </a:tbl>
          </a:graphicData>
        </a:graphic>
      </p:graphicFrame>
      <p:sp>
        <p:nvSpPr>
          <p:cNvPr id="11" name="TextBox 10">
            <a:extLst>
              <a:ext uri="{FF2B5EF4-FFF2-40B4-BE49-F238E27FC236}">
                <a16:creationId xmlns:a16="http://schemas.microsoft.com/office/drawing/2014/main" id="{0719629D-30EB-AE8D-ACD5-C19BD4EC6737}"/>
              </a:ext>
            </a:extLst>
          </p:cNvPr>
          <p:cNvSpPr txBox="1"/>
          <p:nvPr/>
        </p:nvSpPr>
        <p:spPr>
          <a:xfrm>
            <a:off x="1980209" y="1646563"/>
            <a:ext cx="180369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400" b="1" dirty="0">
                <a:solidFill>
                  <a:srgbClr val="C00000"/>
                </a:solidFill>
                <a:latin typeface="+mn-ea"/>
              </a:rPr>
              <a:t>사전면접 신청 가능</a:t>
            </a:r>
            <a:r>
              <a:rPr lang="en-US" altLang="ko-KR" sz="1400" b="1" dirty="0">
                <a:solidFill>
                  <a:srgbClr val="C00000"/>
                </a:solidFill>
                <a:latin typeface="+mn-ea"/>
              </a:rPr>
              <a:t>!</a:t>
            </a:r>
            <a:endParaRPr lang="ko-KR" altLang="en-US" sz="1400" b="1" dirty="0">
              <a:solidFill>
                <a:srgbClr val="C00000"/>
              </a:solidFill>
              <a:latin typeface="+mn-ea"/>
            </a:endParaRPr>
          </a:p>
        </p:txBody>
      </p:sp>
      <p:sp>
        <p:nvSpPr>
          <p:cNvPr id="13" name="사각형: 둥근 모서리 12">
            <a:extLst>
              <a:ext uri="{FF2B5EF4-FFF2-40B4-BE49-F238E27FC236}">
                <a16:creationId xmlns:a16="http://schemas.microsoft.com/office/drawing/2014/main" id="{FFA08D43-02FD-1FE8-F2C9-57F78CA28387}"/>
              </a:ext>
            </a:extLst>
          </p:cNvPr>
          <p:cNvSpPr/>
          <p:nvPr/>
        </p:nvSpPr>
        <p:spPr>
          <a:xfrm>
            <a:off x="4952999" y="1675279"/>
            <a:ext cx="1855433" cy="266714"/>
          </a:xfrm>
          <a:prstGeom prst="roundRect">
            <a:avLst>
              <a:gd name="adj" fmla="val 26653"/>
            </a:avLst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400" b="1" dirty="0">
                <a:latin typeface="+mn-ea"/>
              </a:rPr>
              <a:t>이벤트 무대</a:t>
            </a:r>
          </a:p>
        </p:txBody>
      </p:sp>
      <p:graphicFrame>
        <p:nvGraphicFramePr>
          <p:cNvPr id="16" name="표 15">
            <a:extLst>
              <a:ext uri="{FF2B5EF4-FFF2-40B4-BE49-F238E27FC236}">
                <a16:creationId xmlns:a16="http://schemas.microsoft.com/office/drawing/2014/main" id="{FA4B552E-4F19-5373-D2B3-788C88F62B3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19200381"/>
              </p:ext>
            </p:extLst>
          </p:nvPr>
        </p:nvGraphicFramePr>
        <p:xfrm>
          <a:off x="4952999" y="2028015"/>
          <a:ext cx="4819836" cy="99492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02286">
                  <a:extLst>
                    <a:ext uri="{9D8B030D-6E8A-4147-A177-3AD203B41FA5}">
                      <a16:colId xmlns:a16="http://schemas.microsoft.com/office/drawing/2014/main" val="4039528849"/>
                    </a:ext>
                  </a:extLst>
                </a:gridCol>
                <a:gridCol w="174956">
                  <a:extLst>
                    <a:ext uri="{9D8B030D-6E8A-4147-A177-3AD203B41FA5}">
                      <a16:colId xmlns:a16="http://schemas.microsoft.com/office/drawing/2014/main" val="2828760148"/>
                    </a:ext>
                  </a:extLst>
                </a:gridCol>
                <a:gridCol w="3042594">
                  <a:extLst>
                    <a:ext uri="{9D8B030D-6E8A-4147-A177-3AD203B41FA5}">
                      <a16:colId xmlns:a16="http://schemas.microsoft.com/office/drawing/2014/main" val="444912335"/>
                    </a:ext>
                  </a:extLst>
                </a:gridCol>
              </a:tblGrid>
              <a:tr h="324368"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200" spc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참가기업 채용설명회</a:t>
                      </a:r>
                      <a:endParaRPr lang="ko-KR" altLang="en-US" sz="1200" b="1" spc="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dirty="0">
                        <a:latin typeface="+mn-ea"/>
                        <a:ea typeface="+mn-ea"/>
                      </a:endParaRPr>
                    </a:p>
                  </a:txBody>
                  <a:tcPr marL="72000" marR="7200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참가기업 진행의 회사 소개 및 채용 정보 소개</a:t>
                      </a:r>
                      <a:endParaRPr lang="ko-KR" altLang="en-US" sz="1100" b="1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72000" marR="7200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72531461"/>
                  </a:ext>
                </a:extLst>
              </a:tr>
              <a:tr h="324368"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200" b="1" spc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토크콘서트</a:t>
                      </a:r>
                    </a:p>
                  </a:txBody>
                  <a:tcPr marL="36000" marR="36000" marT="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dirty="0">
                        <a:latin typeface="+mn-ea"/>
                        <a:ea typeface="+mn-ea"/>
                      </a:endParaRPr>
                    </a:p>
                  </a:txBody>
                  <a:tcPr marL="72000" marR="7200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100" u="none" strike="noStrike" dirty="0">
                          <a:effectLst/>
                          <a:latin typeface="맑은 고딕 (본문)"/>
                          <a:ea typeface="+mn-ea"/>
                        </a:rPr>
                        <a:t>‘</a:t>
                      </a:r>
                      <a:r>
                        <a:rPr lang="ko-KR" altLang="en-US" sz="1100" u="none" strike="noStrike" dirty="0">
                          <a:effectLst/>
                          <a:latin typeface="맑은 고딕 (본문)"/>
                          <a:ea typeface="+mn-ea"/>
                        </a:rPr>
                        <a:t>팔리는 나를 </a:t>
                      </a:r>
                      <a:r>
                        <a:rPr lang="ko-KR" altLang="en-US" sz="1100" u="none" strike="noStrike" dirty="0" err="1">
                          <a:effectLst/>
                          <a:latin typeface="맑은 고딕 (본문)"/>
                          <a:ea typeface="+mn-ea"/>
                        </a:rPr>
                        <a:t>브랜딩하라</a:t>
                      </a:r>
                      <a:r>
                        <a:rPr lang="en-US" altLang="ko-KR" sz="1100" u="none" strike="noStrike" dirty="0">
                          <a:effectLst/>
                          <a:latin typeface="맑은 고딕 (본문)"/>
                          <a:ea typeface="+mn-ea"/>
                        </a:rPr>
                        <a:t>’</a:t>
                      </a:r>
                      <a:r>
                        <a:rPr lang="ko-KR" altLang="en-US" sz="1100" u="none" strike="noStrike" dirty="0">
                          <a:effectLst/>
                          <a:latin typeface="맑은 고딕 (본문)"/>
                          <a:ea typeface="+mn-ea"/>
                        </a:rPr>
                        <a:t> </a:t>
                      </a:r>
                      <a:endParaRPr lang="en-US" altLang="ko-KR" sz="1100" u="none" strike="noStrike" dirty="0">
                        <a:effectLst/>
                        <a:latin typeface="맑은 고딕 (본문)"/>
                        <a:ea typeface="+mn-ea"/>
                      </a:endParaRPr>
                    </a:p>
                    <a:p>
                      <a:pPr latinLnBrk="1"/>
                      <a:r>
                        <a:rPr lang="ko-KR" altLang="en-US" sz="1100" u="none" strike="noStrike" dirty="0" err="1">
                          <a:effectLst/>
                          <a:latin typeface="맑은 고딕 (본문)"/>
                          <a:ea typeface="+mn-ea"/>
                        </a:rPr>
                        <a:t>장문정</a:t>
                      </a:r>
                      <a:r>
                        <a:rPr lang="ko-KR" altLang="en-US" sz="1100" u="none" strike="noStrike" dirty="0">
                          <a:effectLst/>
                          <a:latin typeface="맑은 고딕 (본문)"/>
                          <a:ea typeface="+mn-ea"/>
                        </a:rPr>
                        <a:t> </a:t>
                      </a:r>
                      <a:r>
                        <a:rPr lang="ko-KR" altLang="en-US" sz="1000" u="none" strike="noStrike" dirty="0" err="1">
                          <a:effectLst/>
                          <a:latin typeface="맑은 고딕 (본문)"/>
                          <a:ea typeface="+mn-ea"/>
                        </a:rPr>
                        <a:t>엠제이소비자연구소</a:t>
                      </a:r>
                      <a:r>
                        <a:rPr lang="ko-KR" altLang="en-US" sz="1000" u="none" strike="noStrike" dirty="0">
                          <a:effectLst/>
                          <a:latin typeface="맑은 고딕 (본문)"/>
                          <a:ea typeface="+mn-ea"/>
                        </a:rPr>
                        <a:t> 대표</a:t>
                      </a:r>
                      <a:endParaRPr lang="ko-KR" altLang="en-US" sz="1100" u="none" strike="noStrike" dirty="0">
                        <a:effectLst/>
                        <a:latin typeface="맑은 고딕 (본문)"/>
                        <a:ea typeface="+mn-ea"/>
                      </a:endParaRPr>
                    </a:p>
                  </a:txBody>
                  <a:tcPr marL="72000" marR="7200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2186537"/>
                  </a:ext>
                </a:extLst>
              </a:tr>
              <a:tr h="324368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맑은 고딕" panose="020B0503020000020004" pitchFamily="50" charset="-127"/>
                          <a:ea typeface="+mn-ea"/>
                          <a:cs typeface="+mn-cs"/>
                        </a:rPr>
                        <a:t>취업특강</a:t>
                      </a:r>
                    </a:p>
                  </a:txBody>
                  <a:tcPr marL="36000" marR="36000" marT="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100" b="1" spc="50" baseline="0" dirty="0">
                        <a:solidFill>
                          <a:schemeClr val="bg1"/>
                        </a:solidFill>
                        <a:latin typeface="+mn-ea"/>
                        <a:ea typeface="+mn-ea"/>
                      </a:endParaRPr>
                    </a:p>
                  </a:txBody>
                  <a:tcPr marL="72000" marR="7200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 (본문)"/>
                          <a:ea typeface="+mn-ea"/>
                        </a:rPr>
                        <a:t>성공 취업 전략 </a:t>
                      </a:r>
                      <a:endParaRPr lang="en-US" altLang="ko-KR" sz="1100" b="0" i="0" u="none" strike="noStrike" dirty="0">
                        <a:solidFill>
                          <a:srgbClr val="000000"/>
                        </a:solidFill>
                        <a:effectLst/>
                        <a:latin typeface="맑은 고딕 (본문)"/>
                        <a:ea typeface="+mn-ea"/>
                      </a:endParaRPr>
                    </a:p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100" kern="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홍주영 </a:t>
                      </a:r>
                      <a:r>
                        <a:rPr lang="ko-KR" altLang="en-US" sz="1050" kern="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한양대학교 겸임 교수</a:t>
                      </a:r>
                      <a:endParaRPr lang="en-US" altLang="ko-KR" sz="1100" kern="0" dirty="0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72000" marR="7200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84938627"/>
                  </a:ext>
                </a:extLst>
              </a:tr>
            </a:tbl>
          </a:graphicData>
        </a:graphic>
      </p:graphicFrame>
      <p:pic>
        <p:nvPicPr>
          <p:cNvPr id="17" name="_x608004920">
            <a:extLst>
              <a:ext uri="{FF2B5EF4-FFF2-40B4-BE49-F238E27FC236}">
                <a16:creationId xmlns:a16="http://schemas.microsoft.com/office/drawing/2014/main" id="{A3D9AC99-DA26-1BD2-4F5C-61B67F37ED2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8043" y="3178142"/>
            <a:ext cx="1244874" cy="1415576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5363BD93-9D92-E916-CC50-3D28EE4FA3EE}"/>
              </a:ext>
            </a:extLst>
          </p:cNvPr>
          <p:cNvSpPr txBox="1"/>
          <p:nvPr/>
        </p:nvSpPr>
        <p:spPr>
          <a:xfrm>
            <a:off x="7456787" y="3108965"/>
            <a:ext cx="2348545" cy="152349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1100" dirty="0">
                <a:latin typeface="+mn-ea"/>
              </a:rPr>
              <a:t>● </a:t>
            </a:r>
            <a:r>
              <a:rPr lang="ko-KR" altLang="en-US" sz="1100" dirty="0" err="1">
                <a:solidFill>
                  <a:srgbClr val="000000"/>
                </a:solidFill>
                <a:latin typeface="+mn-ea"/>
              </a:rPr>
              <a:t>장문정</a:t>
            </a:r>
            <a:r>
              <a:rPr lang="ko-KR" altLang="en-US" sz="1100" dirty="0">
                <a:solidFill>
                  <a:srgbClr val="000000"/>
                </a:solidFill>
                <a:latin typeface="+mn-ea"/>
              </a:rPr>
              <a:t> </a:t>
            </a:r>
            <a:endParaRPr lang="en-US" altLang="ko-KR" sz="1100" dirty="0">
              <a:solidFill>
                <a:srgbClr val="000000"/>
              </a:solidFill>
              <a:latin typeface="+mn-ea"/>
            </a:endParaRPr>
          </a:p>
          <a:p>
            <a:r>
              <a:rPr lang="en-US" altLang="ko-KR" sz="1100" dirty="0">
                <a:solidFill>
                  <a:srgbClr val="000000"/>
                </a:solidFill>
                <a:latin typeface="+mn-ea"/>
              </a:rPr>
              <a:t>    </a:t>
            </a:r>
            <a:r>
              <a:rPr lang="ko-KR" altLang="en-US" sz="1000" dirty="0" err="1">
                <a:solidFill>
                  <a:srgbClr val="000000"/>
                </a:solidFill>
                <a:latin typeface="+mn-ea"/>
              </a:rPr>
              <a:t>엠제이소비자연구소</a:t>
            </a:r>
            <a:r>
              <a:rPr lang="ko-KR" altLang="en-US" sz="1000" dirty="0">
                <a:solidFill>
                  <a:srgbClr val="000000"/>
                </a:solidFill>
                <a:latin typeface="+mn-ea"/>
              </a:rPr>
              <a:t> 대표</a:t>
            </a:r>
            <a:endParaRPr lang="en-US" altLang="ko-KR" sz="1100" dirty="0">
              <a:latin typeface="+mn-ea"/>
            </a:endParaRPr>
          </a:p>
          <a:p>
            <a:r>
              <a:rPr lang="ko-KR" altLang="en-US" sz="1100" dirty="0">
                <a:latin typeface="+mn-ea"/>
              </a:rPr>
              <a:t>● 주요경력</a:t>
            </a:r>
          </a:p>
          <a:p>
            <a:r>
              <a:rPr lang="en-US" altLang="ko-KR" sz="1000" dirty="0">
                <a:latin typeface="+mn-ea"/>
              </a:rPr>
              <a:t> - </a:t>
            </a:r>
            <a:r>
              <a:rPr lang="ko-KR" altLang="en-US" sz="1000" dirty="0">
                <a:latin typeface="+mn-ea"/>
              </a:rPr>
              <a:t>농림축산식품부 마케팅 자문위원</a:t>
            </a:r>
          </a:p>
          <a:p>
            <a:r>
              <a:rPr lang="en-US" altLang="ko-KR" sz="1000" dirty="0">
                <a:latin typeface="+mn-ea"/>
              </a:rPr>
              <a:t> - </a:t>
            </a:r>
            <a:r>
              <a:rPr lang="ko-KR" altLang="en-US" sz="1000" dirty="0">
                <a:latin typeface="+mn-ea"/>
              </a:rPr>
              <a:t>한국디지털문화 우수기업 인증</a:t>
            </a:r>
          </a:p>
          <a:p>
            <a:r>
              <a:rPr lang="en-US" altLang="ko-KR" sz="1000" dirty="0">
                <a:latin typeface="+mn-ea"/>
              </a:rPr>
              <a:t> - </a:t>
            </a:r>
            <a:r>
              <a:rPr lang="ko-KR" altLang="en-US" sz="1000" dirty="0" err="1">
                <a:latin typeface="+mn-ea"/>
              </a:rPr>
              <a:t>엠제이소비자연구소</a:t>
            </a:r>
            <a:r>
              <a:rPr lang="ko-KR" altLang="en-US" sz="1000" dirty="0">
                <a:latin typeface="+mn-ea"/>
              </a:rPr>
              <a:t> 대표이사</a:t>
            </a:r>
          </a:p>
          <a:p>
            <a:r>
              <a:rPr lang="en-US" altLang="ko-KR" sz="1000" dirty="0">
                <a:latin typeface="+mn-ea"/>
              </a:rPr>
              <a:t> - </a:t>
            </a:r>
            <a:r>
              <a:rPr lang="ko-KR" altLang="en-US" sz="1000" dirty="0">
                <a:latin typeface="+mn-ea"/>
              </a:rPr>
              <a:t>조선일보 마케팅 칼럼니스트</a:t>
            </a:r>
          </a:p>
          <a:p>
            <a:r>
              <a:rPr lang="en-US" altLang="ko-KR" sz="1000" dirty="0">
                <a:latin typeface="+mn-ea"/>
              </a:rPr>
              <a:t> - </a:t>
            </a:r>
            <a:r>
              <a:rPr lang="ko-KR" altLang="en-US" sz="1000" dirty="0">
                <a:latin typeface="+mn-ea"/>
              </a:rPr>
              <a:t>대한민국 디지털문화대상</a:t>
            </a:r>
          </a:p>
          <a:p>
            <a:r>
              <a:rPr lang="en-US" altLang="ko-KR" sz="1000" dirty="0">
                <a:latin typeface="+mn-ea"/>
              </a:rPr>
              <a:t> - </a:t>
            </a:r>
            <a:r>
              <a:rPr lang="ko-KR" altLang="en-US" sz="1000" dirty="0">
                <a:latin typeface="+mn-ea"/>
              </a:rPr>
              <a:t>베스트 </a:t>
            </a:r>
            <a:r>
              <a:rPr lang="ko-KR" altLang="en-US" sz="1000" dirty="0" err="1">
                <a:latin typeface="+mn-ea"/>
              </a:rPr>
              <a:t>쇼호스트상</a:t>
            </a:r>
            <a:endParaRPr lang="en-US" altLang="ko-KR" sz="1000" dirty="0">
              <a:latin typeface="+mn-ea"/>
            </a:endParaRPr>
          </a:p>
        </p:txBody>
      </p:sp>
      <p:pic>
        <p:nvPicPr>
          <p:cNvPr id="19" name="그림 18">
            <a:extLst>
              <a:ext uri="{FF2B5EF4-FFF2-40B4-BE49-F238E27FC236}">
                <a16:creationId xmlns:a16="http://schemas.microsoft.com/office/drawing/2014/main" id="{F06CB56C-6917-62C7-7D67-81815AF7E4A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09166" y="4813337"/>
            <a:ext cx="1244874" cy="1659832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8" name="TextBox 27">
            <a:extLst>
              <a:ext uri="{FF2B5EF4-FFF2-40B4-BE49-F238E27FC236}">
                <a16:creationId xmlns:a16="http://schemas.microsoft.com/office/drawing/2014/main" id="{54BE6709-9398-32C6-C38A-9496181897F6}"/>
              </a:ext>
            </a:extLst>
          </p:cNvPr>
          <p:cNvSpPr txBox="1"/>
          <p:nvPr/>
        </p:nvSpPr>
        <p:spPr>
          <a:xfrm>
            <a:off x="7456787" y="4760028"/>
            <a:ext cx="2353862" cy="16773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1100" dirty="0">
                <a:latin typeface="+mn-ea"/>
              </a:rPr>
              <a:t>● </a:t>
            </a:r>
            <a:r>
              <a:rPr lang="ko-KR" altLang="en-US" sz="1100" dirty="0">
                <a:solidFill>
                  <a:srgbClr val="000000"/>
                </a:solidFill>
                <a:latin typeface="+mn-ea"/>
              </a:rPr>
              <a:t>홍주영 </a:t>
            </a:r>
            <a:endParaRPr lang="en-US" altLang="ko-KR" sz="1100" dirty="0">
              <a:solidFill>
                <a:srgbClr val="000000"/>
              </a:solidFill>
              <a:latin typeface="+mn-ea"/>
            </a:endParaRPr>
          </a:p>
          <a:p>
            <a:r>
              <a:rPr lang="en-US" altLang="ko-KR" sz="1100" dirty="0">
                <a:solidFill>
                  <a:srgbClr val="000000"/>
                </a:solidFill>
                <a:latin typeface="+mn-ea"/>
              </a:rPr>
              <a:t>    </a:t>
            </a:r>
            <a:r>
              <a:rPr lang="ko-KR" altLang="en-US" sz="1000" dirty="0">
                <a:solidFill>
                  <a:srgbClr val="000000"/>
                </a:solidFill>
                <a:latin typeface="+mn-ea"/>
              </a:rPr>
              <a:t>한양대학교 겸임 교수</a:t>
            </a:r>
            <a:endParaRPr lang="en-US" altLang="ko-KR" sz="1100" dirty="0">
              <a:latin typeface="+mn-ea"/>
            </a:endParaRPr>
          </a:p>
          <a:p>
            <a:r>
              <a:rPr lang="ko-KR" altLang="en-US" sz="1100" dirty="0">
                <a:latin typeface="+mn-ea"/>
              </a:rPr>
              <a:t>● 주요경력</a:t>
            </a:r>
          </a:p>
          <a:p>
            <a:r>
              <a:rPr lang="en-US" altLang="ko-KR" sz="1000" dirty="0">
                <a:latin typeface="+mn-ea"/>
              </a:rPr>
              <a:t> - </a:t>
            </a:r>
            <a:r>
              <a:rPr lang="ko-KR" altLang="en-US" sz="1000" dirty="0">
                <a:latin typeface="+mn-ea"/>
              </a:rPr>
              <a:t>한양대 </a:t>
            </a:r>
            <a:r>
              <a:rPr lang="en-US" altLang="ko-KR" sz="1000" dirty="0">
                <a:latin typeface="+mn-ea"/>
              </a:rPr>
              <a:t>: </a:t>
            </a:r>
            <a:r>
              <a:rPr lang="ko-KR" altLang="en-US" sz="1000" dirty="0">
                <a:latin typeface="+mn-ea"/>
              </a:rPr>
              <a:t>성공적인 취업전략</a:t>
            </a:r>
            <a:r>
              <a:rPr lang="en-US" altLang="ko-KR" sz="1000" dirty="0">
                <a:latin typeface="+mn-ea"/>
              </a:rPr>
              <a:t>,</a:t>
            </a:r>
            <a:r>
              <a:rPr lang="ko-KR" altLang="en-US" sz="1000" dirty="0">
                <a:latin typeface="+mn-ea"/>
              </a:rPr>
              <a:t> </a:t>
            </a:r>
            <a:endParaRPr lang="en-US" altLang="ko-KR" sz="1000" dirty="0">
              <a:latin typeface="+mn-ea"/>
            </a:endParaRPr>
          </a:p>
          <a:p>
            <a:r>
              <a:rPr lang="en-US" altLang="ko-KR" sz="1000" dirty="0">
                <a:latin typeface="+mn-ea"/>
              </a:rPr>
              <a:t>   </a:t>
            </a:r>
            <a:r>
              <a:rPr lang="ko-KR" altLang="en-US" sz="1000" dirty="0">
                <a:latin typeface="+mn-ea"/>
              </a:rPr>
              <a:t>커리어개발 교양과목 강의 및 </a:t>
            </a:r>
          </a:p>
          <a:p>
            <a:r>
              <a:rPr lang="en-US" altLang="ko-KR" sz="1000" dirty="0">
                <a:latin typeface="+mn-ea"/>
              </a:rPr>
              <a:t>   </a:t>
            </a:r>
            <a:r>
              <a:rPr lang="ko-KR" altLang="en-US" sz="1000" dirty="0">
                <a:latin typeface="+mn-ea"/>
              </a:rPr>
              <a:t>직무 물류 </a:t>
            </a:r>
            <a:r>
              <a:rPr lang="en-US" altLang="ko-KR" sz="1000" dirty="0">
                <a:latin typeface="+mn-ea"/>
              </a:rPr>
              <a:t>SCM) </a:t>
            </a:r>
            <a:r>
              <a:rPr lang="ko-KR" altLang="en-US" sz="1000" dirty="0">
                <a:latin typeface="+mn-ea"/>
              </a:rPr>
              <a:t>관련 강의</a:t>
            </a:r>
            <a:endParaRPr lang="en-US" altLang="ko-KR" sz="1000" dirty="0">
              <a:latin typeface="+mn-ea"/>
            </a:endParaRPr>
          </a:p>
          <a:p>
            <a:r>
              <a:rPr lang="en-US" altLang="ko-KR" sz="1000" dirty="0">
                <a:latin typeface="+mn-ea"/>
              </a:rPr>
              <a:t> - </a:t>
            </a:r>
            <a:r>
              <a:rPr lang="ko-KR" altLang="en-US" sz="1000" dirty="0">
                <a:latin typeface="+mn-ea"/>
              </a:rPr>
              <a:t>명지대 </a:t>
            </a:r>
            <a:r>
              <a:rPr lang="en-US" altLang="ko-KR" sz="1000" dirty="0">
                <a:latin typeface="+mn-ea"/>
              </a:rPr>
              <a:t>: </a:t>
            </a:r>
            <a:r>
              <a:rPr lang="ko-KR" altLang="en-US" sz="1000" dirty="0">
                <a:latin typeface="+mn-ea"/>
              </a:rPr>
              <a:t>교양 및 </a:t>
            </a:r>
            <a:r>
              <a:rPr lang="en-US" altLang="ko-KR" sz="1000" dirty="0">
                <a:latin typeface="+mn-ea"/>
              </a:rPr>
              <a:t>Global SCM </a:t>
            </a:r>
            <a:r>
              <a:rPr lang="ko-KR" altLang="en-US" sz="1000" dirty="0">
                <a:latin typeface="+mn-ea"/>
              </a:rPr>
              <a:t>직무 강의</a:t>
            </a:r>
            <a:endParaRPr lang="en-US" altLang="ko-KR" sz="1000" dirty="0">
              <a:latin typeface="+mn-ea"/>
            </a:endParaRPr>
          </a:p>
          <a:p>
            <a:r>
              <a:rPr lang="en-US" altLang="ko-KR" sz="1000" dirty="0">
                <a:latin typeface="+mn-ea"/>
              </a:rPr>
              <a:t> - </a:t>
            </a:r>
            <a:r>
              <a:rPr lang="ko-KR" altLang="en-US" sz="1000" dirty="0">
                <a:latin typeface="+mn-ea"/>
              </a:rPr>
              <a:t>성균관대 </a:t>
            </a:r>
            <a:r>
              <a:rPr lang="en-US" altLang="ko-KR" sz="1000" dirty="0">
                <a:latin typeface="+mn-ea"/>
              </a:rPr>
              <a:t>: </a:t>
            </a:r>
            <a:r>
              <a:rPr lang="ko-KR" altLang="en-US" sz="1000" dirty="0">
                <a:latin typeface="+mn-ea"/>
              </a:rPr>
              <a:t>교양과목 강의</a:t>
            </a:r>
            <a:endParaRPr lang="en-US" altLang="ko-KR" sz="1000" dirty="0">
              <a:latin typeface="+mn-ea"/>
            </a:endParaRPr>
          </a:p>
          <a:p>
            <a:r>
              <a:rPr lang="en-US" altLang="ko-KR" sz="1000" dirty="0">
                <a:latin typeface="+mn-ea"/>
              </a:rPr>
              <a:t> - </a:t>
            </a:r>
            <a:r>
              <a:rPr lang="ko-KR" altLang="en-US" sz="1000" dirty="0">
                <a:latin typeface="+mn-ea"/>
              </a:rPr>
              <a:t>동국대 </a:t>
            </a:r>
            <a:r>
              <a:rPr lang="en-US" altLang="ko-KR" sz="1000" dirty="0">
                <a:latin typeface="+mn-ea"/>
              </a:rPr>
              <a:t>: </a:t>
            </a:r>
            <a:r>
              <a:rPr lang="ko-KR" altLang="en-US" sz="1000" dirty="0">
                <a:latin typeface="+mn-ea"/>
              </a:rPr>
              <a:t>교양과목 강의</a:t>
            </a:r>
            <a:endParaRPr lang="en-US" altLang="ko-KR" sz="1000" dirty="0">
              <a:latin typeface="+mn-ea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8E8FDCD4-4463-9D71-CB34-AB5D51480505}"/>
              </a:ext>
            </a:extLst>
          </p:cNvPr>
          <p:cNvSpPr txBox="1"/>
          <p:nvPr/>
        </p:nvSpPr>
        <p:spPr>
          <a:xfrm>
            <a:off x="5077151" y="3174331"/>
            <a:ext cx="108234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400" b="1">
                <a:solidFill>
                  <a:schemeClr val="accent1"/>
                </a:solidFill>
                <a:latin typeface="+mn-ea"/>
              </a:rPr>
              <a:t>토크콘서트</a:t>
            </a:r>
            <a:endParaRPr lang="ko-KR" altLang="en-US" sz="1400" b="1" dirty="0">
              <a:solidFill>
                <a:schemeClr val="accent1"/>
              </a:solidFill>
              <a:latin typeface="+mn-ea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90715E8D-AA25-5018-B835-A27EB95E1346}"/>
              </a:ext>
            </a:extLst>
          </p:cNvPr>
          <p:cNvSpPr txBox="1"/>
          <p:nvPr/>
        </p:nvSpPr>
        <p:spPr>
          <a:xfrm>
            <a:off x="5077151" y="4806188"/>
            <a:ext cx="96532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400" b="1" dirty="0">
                <a:solidFill>
                  <a:schemeClr val="accent1"/>
                </a:solidFill>
                <a:latin typeface="+mn-ea"/>
              </a:rPr>
              <a:t>취업 특강</a:t>
            </a:r>
          </a:p>
        </p:txBody>
      </p:sp>
    </p:spTree>
    <p:extLst>
      <p:ext uri="{BB962C8B-B14F-4D97-AF65-F5344CB8AC3E}">
        <p14:creationId xmlns:p14="http://schemas.microsoft.com/office/powerpoint/2010/main" val="371869930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E08B14E-8E76-FD55-43CE-0569BF88CCF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직사각형 2">
            <a:extLst>
              <a:ext uri="{FF2B5EF4-FFF2-40B4-BE49-F238E27FC236}">
                <a16:creationId xmlns:a16="http://schemas.microsoft.com/office/drawing/2014/main" id="{16E7769F-081A-BB52-034B-151042122E9E}"/>
              </a:ext>
            </a:extLst>
          </p:cNvPr>
          <p:cNvSpPr/>
          <p:nvPr/>
        </p:nvSpPr>
        <p:spPr>
          <a:xfrm>
            <a:off x="0" y="1"/>
            <a:ext cx="9906000" cy="6543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6" name="사각형: 둥근 위쪽 모서리 55">
            <a:extLst>
              <a:ext uri="{FF2B5EF4-FFF2-40B4-BE49-F238E27FC236}">
                <a16:creationId xmlns:a16="http://schemas.microsoft.com/office/drawing/2014/main" id="{51C1221F-2CA5-01B3-C64F-3317CA81F845}"/>
              </a:ext>
            </a:extLst>
          </p:cNvPr>
          <p:cNvSpPr/>
          <p:nvPr/>
        </p:nvSpPr>
        <p:spPr>
          <a:xfrm rot="5400000">
            <a:off x="598022" y="-490731"/>
            <a:ext cx="431422" cy="1627468"/>
          </a:xfrm>
          <a:prstGeom prst="round2Same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사각형: 둥근 위쪽 모서리 14">
            <a:extLst>
              <a:ext uri="{FF2B5EF4-FFF2-40B4-BE49-F238E27FC236}">
                <a16:creationId xmlns:a16="http://schemas.microsoft.com/office/drawing/2014/main" id="{996584EA-1753-8B96-2A48-77BFF7433FE6}"/>
              </a:ext>
            </a:extLst>
          </p:cNvPr>
          <p:cNvSpPr/>
          <p:nvPr/>
        </p:nvSpPr>
        <p:spPr>
          <a:xfrm rot="16200000">
            <a:off x="7351282" y="-2016006"/>
            <a:ext cx="446555" cy="4662883"/>
          </a:xfrm>
          <a:prstGeom prst="round2Same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27" name="그림 26">
            <a:extLst>
              <a:ext uri="{FF2B5EF4-FFF2-40B4-BE49-F238E27FC236}">
                <a16:creationId xmlns:a16="http://schemas.microsoft.com/office/drawing/2014/main" id="{D7C6EB1D-E2C9-2332-F961-A22941D033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115" y="143176"/>
            <a:ext cx="1307973" cy="359652"/>
          </a:xfrm>
          <a:prstGeom prst="rect">
            <a:avLst/>
          </a:prstGeom>
        </p:spPr>
      </p:pic>
      <p:pic>
        <p:nvPicPr>
          <p:cNvPr id="29" name="그림 28">
            <a:extLst>
              <a:ext uri="{FF2B5EF4-FFF2-40B4-BE49-F238E27FC236}">
                <a16:creationId xmlns:a16="http://schemas.microsoft.com/office/drawing/2014/main" id="{B8D6A829-9A52-DD37-08F9-59FDF871E8B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5459" y="154705"/>
            <a:ext cx="4439873" cy="376613"/>
          </a:xfrm>
          <a:prstGeom prst="rect">
            <a:avLst/>
          </a:prstGeom>
        </p:spPr>
      </p:pic>
      <p:sp>
        <p:nvSpPr>
          <p:cNvPr id="31" name="직사각형 30">
            <a:extLst>
              <a:ext uri="{FF2B5EF4-FFF2-40B4-BE49-F238E27FC236}">
                <a16:creationId xmlns:a16="http://schemas.microsoft.com/office/drawing/2014/main" id="{7D2913B9-3016-C602-7064-02FABFD760DD}"/>
              </a:ext>
            </a:extLst>
          </p:cNvPr>
          <p:cNvSpPr/>
          <p:nvPr/>
        </p:nvSpPr>
        <p:spPr>
          <a:xfrm>
            <a:off x="0" y="6588798"/>
            <a:ext cx="9906000" cy="26671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5" name="슬라이드 번호 개체 틀 7">
            <a:extLst>
              <a:ext uri="{FF2B5EF4-FFF2-40B4-BE49-F238E27FC236}">
                <a16:creationId xmlns:a16="http://schemas.microsoft.com/office/drawing/2014/main" id="{6C2AE481-D0DA-6A37-B434-4767A9D8B3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825398" y="6586979"/>
            <a:ext cx="2057400" cy="266714"/>
          </a:xfrm>
        </p:spPr>
        <p:txBody>
          <a:bodyPr/>
          <a:lstStyle/>
          <a:p>
            <a:fld id="{EBCF55AB-3031-4D67-B7B4-13E240E5B5B1}" type="slidenum">
              <a:rPr lang="ko-KR" altLang="en-US" sz="1400" b="1" smtClean="0">
                <a:solidFill>
                  <a:schemeClr val="bg1"/>
                </a:solidFill>
              </a:rPr>
              <a:t>4</a:t>
            </a:fld>
            <a:endParaRPr lang="ko-KR" altLang="en-US" sz="1400" b="1" dirty="0">
              <a:solidFill>
                <a:schemeClr val="bg1"/>
              </a:solidFill>
            </a:endParaRPr>
          </a:p>
        </p:txBody>
      </p:sp>
      <p:sp>
        <p:nvSpPr>
          <p:cNvPr id="12" name="직사각형 11">
            <a:extLst>
              <a:ext uri="{FF2B5EF4-FFF2-40B4-BE49-F238E27FC236}">
                <a16:creationId xmlns:a16="http://schemas.microsoft.com/office/drawing/2014/main" id="{9D5F2C1D-17D1-B561-30E2-7133033F78DE}"/>
              </a:ext>
            </a:extLst>
          </p:cNvPr>
          <p:cNvSpPr/>
          <p:nvPr/>
        </p:nvSpPr>
        <p:spPr>
          <a:xfrm flipV="1">
            <a:off x="124287" y="1445325"/>
            <a:ext cx="9657425" cy="108267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13E2A10B-709C-1AED-8000-8F8907E230FA}"/>
              </a:ext>
            </a:extLst>
          </p:cNvPr>
          <p:cNvSpPr txBox="1"/>
          <p:nvPr/>
        </p:nvSpPr>
        <p:spPr>
          <a:xfrm>
            <a:off x="133165" y="768217"/>
            <a:ext cx="4249881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>
                <a:latin typeface="+mn-ea"/>
              </a:rPr>
              <a:t>2025</a:t>
            </a:r>
            <a:r>
              <a:rPr lang="ko-KR" altLang="en-US" dirty="0">
                <a:latin typeface="+mn-ea"/>
              </a:rPr>
              <a:t> 서울특별시 </a:t>
            </a:r>
            <a:r>
              <a:rPr lang="ko-KR" altLang="en-US" dirty="0" err="1">
                <a:latin typeface="+mn-ea"/>
              </a:rPr>
              <a:t>물산업</a:t>
            </a:r>
            <a:r>
              <a:rPr lang="ko-KR" altLang="en-US" dirty="0">
                <a:latin typeface="+mn-ea"/>
              </a:rPr>
              <a:t> 일자리박람회 </a:t>
            </a:r>
          </a:p>
          <a:p>
            <a:r>
              <a:rPr lang="ko-KR" altLang="en-US" sz="2000" b="1" dirty="0">
                <a:latin typeface="+mn-ea"/>
              </a:rPr>
              <a:t>전시 해설 및 하수도처리장 관람 </a:t>
            </a:r>
          </a:p>
        </p:txBody>
      </p:sp>
      <p:sp>
        <p:nvSpPr>
          <p:cNvPr id="20" name="사각형: 둥근 모서리 19">
            <a:extLst>
              <a:ext uri="{FF2B5EF4-FFF2-40B4-BE49-F238E27FC236}">
                <a16:creationId xmlns:a16="http://schemas.microsoft.com/office/drawing/2014/main" id="{87970186-AED1-F3A3-FF23-6F93AB1D4CF5}"/>
              </a:ext>
            </a:extLst>
          </p:cNvPr>
          <p:cNvSpPr/>
          <p:nvPr/>
        </p:nvSpPr>
        <p:spPr>
          <a:xfrm>
            <a:off x="133165" y="1675314"/>
            <a:ext cx="3095810" cy="266714"/>
          </a:xfrm>
          <a:prstGeom prst="roundRect">
            <a:avLst>
              <a:gd name="adj" fmla="val 26653"/>
            </a:avLst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ctr"/>
            <a:r>
              <a:rPr lang="ko-KR" altLang="en-US" sz="1400" b="1" dirty="0">
                <a:solidFill>
                  <a:schemeClr val="bg1"/>
                </a:solidFill>
                <a:latin typeface="+mn-ea"/>
              </a:rPr>
              <a:t>도슨트 투어 </a:t>
            </a:r>
            <a:r>
              <a:rPr lang="en-US" altLang="ko-KR" sz="1400" b="1" dirty="0">
                <a:solidFill>
                  <a:schemeClr val="bg1"/>
                </a:solidFill>
                <a:latin typeface="+mn-ea"/>
              </a:rPr>
              <a:t>: </a:t>
            </a:r>
            <a:r>
              <a:rPr lang="ko-KR" altLang="en-US" sz="1400" b="1" dirty="0">
                <a:solidFill>
                  <a:schemeClr val="bg1"/>
                </a:solidFill>
                <a:latin typeface="+mn-ea"/>
              </a:rPr>
              <a:t>전시 해설</a:t>
            </a:r>
            <a:r>
              <a:rPr lang="en-US" altLang="ko-KR" sz="1400" b="1" dirty="0">
                <a:solidFill>
                  <a:schemeClr val="bg1"/>
                </a:solidFill>
                <a:latin typeface="+mn-ea"/>
              </a:rPr>
              <a:t>/</a:t>
            </a:r>
            <a:r>
              <a:rPr lang="ko-KR" altLang="en-US" sz="1400" b="1" dirty="0">
                <a:solidFill>
                  <a:schemeClr val="bg1"/>
                </a:solidFill>
                <a:latin typeface="+mn-ea"/>
              </a:rPr>
              <a:t>하수처리장</a:t>
            </a:r>
          </a:p>
        </p:txBody>
      </p:sp>
      <p:graphicFrame>
        <p:nvGraphicFramePr>
          <p:cNvPr id="21" name="표 20">
            <a:extLst>
              <a:ext uri="{FF2B5EF4-FFF2-40B4-BE49-F238E27FC236}">
                <a16:creationId xmlns:a16="http://schemas.microsoft.com/office/drawing/2014/main" id="{C57418B1-C251-5C6E-F1AF-C8291A59A56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98653848"/>
              </p:ext>
            </p:extLst>
          </p:nvPr>
        </p:nvGraphicFramePr>
        <p:xfrm>
          <a:off x="133164" y="2122432"/>
          <a:ext cx="9648547" cy="13065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09861">
                  <a:extLst>
                    <a:ext uri="{9D8B030D-6E8A-4147-A177-3AD203B41FA5}">
                      <a16:colId xmlns:a16="http://schemas.microsoft.com/office/drawing/2014/main" val="4039528849"/>
                    </a:ext>
                  </a:extLst>
                </a:gridCol>
                <a:gridCol w="347376">
                  <a:extLst>
                    <a:ext uri="{9D8B030D-6E8A-4147-A177-3AD203B41FA5}">
                      <a16:colId xmlns:a16="http://schemas.microsoft.com/office/drawing/2014/main" val="2828760148"/>
                    </a:ext>
                  </a:extLst>
                </a:gridCol>
                <a:gridCol w="7191310">
                  <a:extLst>
                    <a:ext uri="{9D8B030D-6E8A-4147-A177-3AD203B41FA5}">
                      <a16:colId xmlns:a16="http://schemas.microsoft.com/office/drawing/2014/main" val="444912335"/>
                    </a:ext>
                  </a:extLst>
                </a:gridCol>
              </a:tblGrid>
              <a:tr h="326642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spc="3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운영내용</a:t>
                      </a:r>
                      <a:endParaRPr lang="ko-KR" altLang="en-US" sz="1200" b="1" spc="3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dirty="0">
                        <a:latin typeface="+mn-ea"/>
                        <a:ea typeface="+mn-ea"/>
                      </a:endParaRPr>
                    </a:p>
                  </a:txBody>
                  <a:tcPr marL="72000" marR="7200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전문 학예사의 진행으로 서울 하수도과학관 전시시설 해설 </a:t>
                      </a:r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+ </a:t>
                      </a:r>
                      <a:r>
                        <a:rPr lang="ko-KR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하수도처리시설 관람 </a:t>
                      </a:r>
                      <a:endParaRPr lang="ko-KR" altLang="en-US" sz="1100" b="1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72000" marR="7200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72531461"/>
                  </a:ext>
                </a:extLst>
              </a:tr>
              <a:tr h="326642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1" spc="3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운영횟수</a:t>
                      </a:r>
                    </a:p>
                  </a:txBody>
                  <a:tcPr marL="36000" marR="36000" marT="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dirty="0">
                        <a:latin typeface="+mn-ea"/>
                        <a:ea typeface="+mn-ea"/>
                      </a:endParaRPr>
                    </a:p>
                  </a:txBody>
                  <a:tcPr marL="72000" marR="7200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100" b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총 </a:t>
                      </a:r>
                      <a:r>
                        <a:rPr lang="en-US" altLang="ko-KR" sz="1100" b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2</a:t>
                      </a:r>
                      <a:r>
                        <a:rPr lang="ko-KR" altLang="en-US" sz="1100" b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회 </a:t>
                      </a:r>
                      <a:r>
                        <a:rPr lang="en-US" altLang="ko-KR" sz="1100" b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(11:00~11:50, 14:30~15:20) ※ 13:30~14:20 </a:t>
                      </a:r>
                      <a:r>
                        <a:rPr lang="ko-KR" altLang="en-US" sz="1100" b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시간대 단체 참가 마감</a:t>
                      </a:r>
                      <a:r>
                        <a:rPr lang="en-US" altLang="ko-KR" sz="1100" b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, </a:t>
                      </a:r>
                      <a:r>
                        <a:rPr lang="ko-KR" altLang="en-US" sz="1100" b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개인신청은 가능 </a:t>
                      </a:r>
                      <a:endParaRPr lang="ko-KR" altLang="en-US" sz="1100" b="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72000" marR="7200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2186537"/>
                  </a:ext>
                </a:extLst>
              </a:tr>
              <a:tr h="326642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1" spc="3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참가인원</a:t>
                      </a:r>
                    </a:p>
                  </a:txBody>
                  <a:tcPr marL="36000" marR="36000" marT="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100" b="1" dirty="0">
                        <a:solidFill>
                          <a:schemeClr val="bg1"/>
                        </a:solidFill>
                        <a:latin typeface="+mn-ea"/>
                        <a:ea typeface="+mn-ea"/>
                      </a:endParaRPr>
                    </a:p>
                  </a:txBody>
                  <a:tcPr marL="72000" marR="7200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100" b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1</a:t>
                      </a:r>
                      <a:r>
                        <a:rPr lang="ko-KR" altLang="en-US" sz="1100" b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회당 </a:t>
                      </a:r>
                      <a:r>
                        <a:rPr lang="en-US" altLang="ko-KR" sz="1100" b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30</a:t>
                      </a:r>
                      <a:r>
                        <a:rPr lang="ko-KR" altLang="en-US" sz="1100" b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명 </a:t>
                      </a:r>
                      <a:r>
                        <a:rPr lang="en-US" altLang="ko-KR" sz="1100" b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(</a:t>
                      </a:r>
                      <a:r>
                        <a:rPr lang="ko-KR" altLang="en-US" sz="1100" b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사전 참가신청 </a:t>
                      </a:r>
                      <a:r>
                        <a:rPr lang="en-US" altLang="ko-KR" sz="1100" b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15</a:t>
                      </a:r>
                      <a:r>
                        <a:rPr lang="ko-KR" altLang="en-US" sz="1100" b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명 </a:t>
                      </a:r>
                      <a:r>
                        <a:rPr lang="en-US" altLang="ko-KR" sz="1100" b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+ </a:t>
                      </a:r>
                      <a:r>
                        <a:rPr lang="ko-KR" altLang="en-US" sz="1100" b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현장 참가 신청 </a:t>
                      </a:r>
                      <a:r>
                        <a:rPr lang="en-US" altLang="ko-KR" sz="1100" b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15</a:t>
                      </a:r>
                      <a:r>
                        <a:rPr lang="ko-KR" altLang="en-US" sz="1100" b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명</a:t>
                      </a:r>
                      <a:r>
                        <a:rPr lang="en-US" altLang="ko-KR" sz="1100" b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)</a:t>
                      </a:r>
                      <a:endParaRPr lang="ko-KR" altLang="en-US" sz="1100" b="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72000" marR="7200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54872570"/>
                  </a:ext>
                </a:extLst>
              </a:tr>
              <a:tr h="326642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200" b="1" spc="50" baseline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단체 참가 혜택</a:t>
                      </a:r>
                    </a:p>
                  </a:txBody>
                  <a:tcPr marL="36000" marR="36000" marT="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100" b="1" spc="50" baseline="0" dirty="0">
                        <a:solidFill>
                          <a:schemeClr val="bg1"/>
                        </a:solidFill>
                        <a:latin typeface="+mn-ea"/>
                        <a:ea typeface="+mn-ea"/>
                      </a:endParaRPr>
                    </a:p>
                  </a:txBody>
                  <a:tcPr marL="72000" marR="7200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100" dirty="0">
                          <a:latin typeface="+mn-ea"/>
                          <a:ea typeface="+mn-ea"/>
                        </a:rPr>
                        <a:t>단체 참가 학교 등 전시 해설</a:t>
                      </a:r>
                      <a:r>
                        <a:rPr lang="en-US" altLang="ko-KR" sz="1100" dirty="0">
                          <a:latin typeface="+mn-ea"/>
                          <a:ea typeface="+mn-ea"/>
                        </a:rPr>
                        <a:t>/</a:t>
                      </a:r>
                      <a:r>
                        <a:rPr lang="ko-KR" altLang="en-US" sz="1100" dirty="0">
                          <a:latin typeface="+mn-ea"/>
                          <a:ea typeface="+mn-ea"/>
                        </a:rPr>
                        <a:t>하수처리장 견학 행사 참여 우선권 부여</a:t>
                      </a:r>
                    </a:p>
                  </a:txBody>
                  <a:tcPr marL="72000" marR="7200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84938627"/>
                  </a:ext>
                </a:extLst>
              </a:tr>
            </a:tbl>
          </a:graphicData>
        </a:graphic>
      </p:graphicFrame>
      <p:sp>
        <p:nvSpPr>
          <p:cNvPr id="22" name="사각형: 둥근 모서리 21">
            <a:extLst>
              <a:ext uri="{FF2B5EF4-FFF2-40B4-BE49-F238E27FC236}">
                <a16:creationId xmlns:a16="http://schemas.microsoft.com/office/drawing/2014/main" id="{BE9E7798-CE02-B163-C5E6-009F508B3220}"/>
              </a:ext>
            </a:extLst>
          </p:cNvPr>
          <p:cNvSpPr/>
          <p:nvPr/>
        </p:nvSpPr>
        <p:spPr>
          <a:xfrm>
            <a:off x="133165" y="3634287"/>
            <a:ext cx="3095810" cy="266714"/>
          </a:xfrm>
          <a:prstGeom prst="roundRect">
            <a:avLst>
              <a:gd name="adj" fmla="val 26653"/>
            </a:avLst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ctr"/>
            <a:r>
              <a:rPr lang="ko-KR" altLang="en-US" sz="1400" b="1" dirty="0">
                <a:solidFill>
                  <a:schemeClr val="bg1"/>
                </a:solidFill>
                <a:latin typeface="+mn-ea"/>
              </a:rPr>
              <a:t>전시해설</a:t>
            </a:r>
            <a:r>
              <a:rPr lang="en-US" altLang="ko-KR" sz="1400" b="1" dirty="0">
                <a:solidFill>
                  <a:schemeClr val="bg1"/>
                </a:solidFill>
                <a:latin typeface="+mn-ea"/>
              </a:rPr>
              <a:t>(</a:t>
            </a:r>
            <a:r>
              <a:rPr lang="ko-KR" altLang="en-US" sz="1400" b="1" dirty="0">
                <a:solidFill>
                  <a:schemeClr val="bg1"/>
                </a:solidFill>
                <a:latin typeface="+mn-ea"/>
              </a:rPr>
              <a:t>하수도과학관</a:t>
            </a:r>
            <a:r>
              <a:rPr lang="en-US" altLang="ko-KR" sz="1400" b="1" dirty="0">
                <a:solidFill>
                  <a:schemeClr val="bg1"/>
                </a:solidFill>
                <a:latin typeface="+mn-ea"/>
              </a:rPr>
              <a:t>)</a:t>
            </a:r>
            <a:r>
              <a:rPr lang="ko-KR" altLang="en-US" sz="1400" b="1" dirty="0">
                <a:solidFill>
                  <a:schemeClr val="bg1"/>
                </a:solidFill>
                <a:latin typeface="+mn-ea"/>
              </a:rPr>
              <a:t> 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3E6BB937-7C41-02B4-4B96-2F3F629769FA}"/>
              </a:ext>
            </a:extLst>
          </p:cNvPr>
          <p:cNvSpPr txBox="1"/>
          <p:nvPr/>
        </p:nvSpPr>
        <p:spPr>
          <a:xfrm>
            <a:off x="124287" y="3953188"/>
            <a:ext cx="4953000" cy="4924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1300" dirty="0">
                <a:latin typeface="+mn-ea"/>
              </a:rPr>
              <a:t>● </a:t>
            </a:r>
            <a:r>
              <a:rPr lang="ko-KR" altLang="en-US" sz="1300" dirty="0">
                <a:solidFill>
                  <a:srgbClr val="000000"/>
                </a:solidFill>
                <a:latin typeface="+mn-ea"/>
              </a:rPr>
              <a:t>인류의 역사와 함께 하수도의 발달을 알아보고</a:t>
            </a:r>
            <a:endParaRPr lang="en-US" altLang="ko-KR" sz="1300" dirty="0">
              <a:solidFill>
                <a:srgbClr val="000000"/>
              </a:solidFill>
              <a:latin typeface="+mn-ea"/>
            </a:endParaRPr>
          </a:p>
          <a:p>
            <a:r>
              <a:rPr lang="en-US" altLang="ko-KR" sz="1300" dirty="0">
                <a:solidFill>
                  <a:srgbClr val="000000"/>
                </a:solidFill>
                <a:latin typeface="+mn-ea"/>
              </a:rPr>
              <a:t>    </a:t>
            </a:r>
            <a:r>
              <a:rPr lang="ko-KR" altLang="en-US" sz="1300" dirty="0">
                <a:solidFill>
                  <a:srgbClr val="000000"/>
                </a:solidFill>
                <a:latin typeface="+mn-ea"/>
              </a:rPr>
              <a:t>하수처리방법과 </a:t>
            </a:r>
            <a:r>
              <a:rPr lang="ko-KR" altLang="en-US" sz="1300" dirty="0" err="1">
                <a:solidFill>
                  <a:srgbClr val="000000"/>
                </a:solidFill>
                <a:latin typeface="+mn-ea"/>
              </a:rPr>
              <a:t>재이용수</a:t>
            </a:r>
            <a:r>
              <a:rPr lang="ko-KR" altLang="en-US" sz="1300" dirty="0">
                <a:solidFill>
                  <a:srgbClr val="000000"/>
                </a:solidFill>
                <a:latin typeface="+mn-ea"/>
              </a:rPr>
              <a:t> 처리실을 관람</a:t>
            </a:r>
            <a:endParaRPr lang="ko-KR" altLang="en-US" sz="1100" dirty="0">
              <a:latin typeface="+mn-ea"/>
            </a:endParaRPr>
          </a:p>
        </p:txBody>
      </p:sp>
      <p:sp>
        <p:nvSpPr>
          <p:cNvPr id="24" name="사각형: 둥근 모서리 23">
            <a:extLst>
              <a:ext uri="{FF2B5EF4-FFF2-40B4-BE49-F238E27FC236}">
                <a16:creationId xmlns:a16="http://schemas.microsoft.com/office/drawing/2014/main" id="{92F1A7BD-5708-C040-A4A4-D472620F1E93}"/>
              </a:ext>
            </a:extLst>
          </p:cNvPr>
          <p:cNvSpPr/>
          <p:nvPr/>
        </p:nvSpPr>
        <p:spPr>
          <a:xfrm>
            <a:off x="4961878" y="3634287"/>
            <a:ext cx="3095810" cy="266714"/>
          </a:xfrm>
          <a:prstGeom prst="roundRect">
            <a:avLst>
              <a:gd name="adj" fmla="val 26653"/>
            </a:avLst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ctr"/>
            <a:r>
              <a:rPr lang="ko-KR" altLang="en-US" sz="1400" b="1" dirty="0">
                <a:solidFill>
                  <a:schemeClr val="bg1"/>
                </a:solidFill>
                <a:latin typeface="+mn-ea"/>
              </a:rPr>
              <a:t>전시해설</a:t>
            </a:r>
            <a:r>
              <a:rPr lang="en-US" altLang="ko-KR" sz="1400" b="1" dirty="0">
                <a:solidFill>
                  <a:schemeClr val="bg1"/>
                </a:solidFill>
                <a:latin typeface="+mn-ea"/>
              </a:rPr>
              <a:t>(</a:t>
            </a:r>
            <a:r>
              <a:rPr lang="ko-KR" altLang="en-US" sz="1400" b="1" dirty="0">
                <a:solidFill>
                  <a:schemeClr val="bg1"/>
                </a:solidFill>
                <a:latin typeface="+mn-ea"/>
              </a:rPr>
              <a:t>하수도과학관</a:t>
            </a:r>
            <a:r>
              <a:rPr lang="en-US" altLang="ko-KR" sz="1400" b="1" dirty="0">
                <a:solidFill>
                  <a:schemeClr val="bg1"/>
                </a:solidFill>
                <a:latin typeface="+mn-ea"/>
              </a:rPr>
              <a:t>)</a:t>
            </a:r>
            <a:r>
              <a:rPr lang="ko-KR" altLang="en-US" sz="1400" b="1" dirty="0">
                <a:solidFill>
                  <a:schemeClr val="bg1"/>
                </a:solidFill>
                <a:latin typeface="+mn-ea"/>
              </a:rPr>
              <a:t> 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0CCFA584-1799-6767-749F-1408B1971D4B}"/>
              </a:ext>
            </a:extLst>
          </p:cNvPr>
          <p:cNvSpPr txBox="1"/>
          <p:nvPr/>
        </p:nvSpPr>
        <p:spPr>
          <a:xfrm>
            <a:off x="4953000" y="3953188"/>
            <a:ext cx="4953000" cy="2923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1300" dirty="0">
                <a:latin typeface="+mn-ea"/>
              </a:rPr>
              <a:t>● </a:t>
            </a:r>
            <a:r>
              <a:rPr lang="ko-KR" altLang="en-US" sz="1300" dirty="0">
                <a:solidFill>
                  <a:srgbClr val="000000"/>
                </a:solidFill>
                <a:latin typeface="+mn-ea"/>
              </a:rPr>
              <a:t>전시관람 후 하수처리장 견학</a:t>
            </a:r>
            <a:endParaRPr lang="ko-KR" altLang="en-US" sz="1100" dirty="0">
              <a:latin typeface="+mn-ea"/>
            </a:endParaRPr>
          </a:p>
        </p:txBody>
      </p:sp>
      <p:pic>
        <p:nvPicPr>
          <p:cNvPr id="26" name="그림 25" descr="전경사진">
            <a:extLst>
              <a:ext uri="{FF2B5EF4-FFF2-40B4-BE49-F238E27FC236}">
                <a16:creationId xmlns:a16="http://schemas.microsoft.com/office/drawing/2014/main" id="{821AA7DC-2C28-6942-189D-22FE1112A026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t="17627" b="23647"/>
          <a:stretch>
            <a:fillRect/>
          </a:stretch>
        </p:blipFill>
        <p:spPr>
          <a:xfrm>
            <a:off x="209848" y="4497818"/>
            <a:ext cx="4514551" cy="1988422"/>
          </a:xfrm>
          <a:prstGeom prst="rect">
            <a:avLst/>
          </a:prstGeom>
        </p:spPr>
      </p:pic>
      <p:pic>
        <p:nvPicPr>
          <p:cNvPr id="30" name="그림 29" descr="EP:isode의 중랑 물재생센터 견학 일기💧 : 피스디자이너의 활동 소식">
            <a:extLst>
              <a:ext uri="{FF2B5EF4-FFF2-40B4-BE49-F238E27FC236}">
                <a16:creationId xmlns:a16="http://schemas.microsoft.com/office/drawing/2014/main" id="{6FC1F45C-5C5B-F3B0-579E-91F14E5CCB21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t="30010" b="15034"/>
          <a:stretch>
            <a:fillRect/>
          </a:stretch>
        </p:blipFill>
        <p:spPr>
          <a:xfrm>
            <a:off x="4952999" y="4497817"/>
            <a:ext cx="4819836" cy="1988422"/>
          </a:xfrm>
          <a:prstGeom prst="rect">
            <a:avLst/>
          </a:prstGeom>
        </p:spPr>
      </p:pic>
      <p:sp>
        <p:nvSpPr>
          <p:cNvPr id="34" name="TextBox 33">
            <a:extLst>
              <a:ext uri="{FF2B5EF4-FFF2-40B4-BE49-F238E27FC236}">
                <a16:creationId xmlns:a16="http://schemas.microsoft.com/office/drawing/2014/main" id="{8ED15E0E-20A1-828D-E360-EAB5C28AA079}"/>
              </a:ext>
            </a:extLst>
          </p:cNvPr>
          <p:cNvSpPr txBox="1"/>
          <p:nvPr/>
        </p:nvSpPr>
        <p:spPr>
          <a:xfrm>
            <a:off x="3273588" y="1645019"/>
            <a:ext cx="265168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400" b="1" dirty="0">
                <a:solidFill>
                  <a:srgbClr val="C00000"/>
                </a:solidFill>
                <a:latin typeface="+mn-ea"/>
              </a:rPr>
              <a:t>단체 참가 학교 우선 참여 가능</a:t>
            </a:r>
          </a:p>
        </p:txBody>
      </p:sp>
    </p:spTree>
    <p:extLst>
      <p:ext uri="{BB962C8B-B14F-4D97-AF65-F5344CB8AC3E}">
        <p14:creationId xmlns:p14="http://schemas.microsoft.com/office/powerpoint/2010/main" val="256582589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7A5C95-DC6A-F727-09B2-BF698373C1C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직사각형 2">
            <a:extLst>
              <a:ext uri="{FF2B5EF4-FFF2-40B4-BE49-F238E27FC236}">
                <a16:creationId xmlns:a16="http://schemas.microsoft.com/office/drawing/2014/main" id="{8B041588-912B-C06B-7AC6-8F1D3AE82240}"/>
              </a:ext>
            </a:extLst>
          </p:cNvPr>
          <p:cNvSpPr/>
          <p:nvPr/>
        </p:nvSpPr>
        <p:spPr>
          <a:xfrm>
            <a:off x="0" y="1"/>
            <a:ext cx="9906000" cy="6543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6" name="사각형: 둥근 위쪽 모서리 55">
            <a:extLst>
              <a:ext uri="{FF2B5EF4-FFF2-40B4-BE49-F238E27FC236}">
                <a16:creationId xmlns:a16="http://schemas.microsoft.com/office/drawing/2014/main" id="{FD79A522-9C12-F491-451E-5E944E812C3B}"/>
              </a:ext>
            </a:extLst>
          </p:cNvPr>
          <p:cNvSpPr/>
          <p:nvPr/>
        </p:nvSpPr>
        <p:spPr>
          <a:xfrm rot="5400000">
            <a:off x="598022" y="-490731"/>
            <a:ext cx="431422" cy="1627468"/>
          </a:xfrm>
          <a:prstGeom prst="round2Same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사각형: 둥근 위쪽 모서리 14">
            <a:extLst>
              <a:ext uri="{FF2B5EF4-FFF2-40B4-BE49-F238E27FC236}">
                <a16:creationId xmlns:a16="http://schemas.microsoft.com/office/drawing/2014/main" id="{C6FEF1DB-78D8-A0CA-FFC6-E0AD64CB4693}"/>
              </a:ext>
            </a:extLst>
          </p:cNvPr>
          <p:cNvSpPr/>
          <p:nvPr/>
        </p:nvSpPr>
        <p:spPr>
          <a:xfrm rot="16200000">
            <a:off x="7351282" y="-2016006"/>
            <a:ext cx="446555" cy="4662883"/>
          </a:xfrm>
          <a:prstGeom prst="round2Same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27" name="그림 26">
            <a:extLst>
              <a:ext uri="{FF2B5EF4-FFF2-40B4-BE49-F238E27FC236}">
                <a16:creationId xmlns:a16="http://schemas.microsoft.com/office/drawing/2014/main" id="{4514DB24-DF4D-6B8E-9614-A2779990D9B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115" y="143176"/>
            <a:ext cx="1307973" cy="359652"/>
          </a:xfrm>
          <a:prstGeom prst="rect">
            <a:avLst/>
          </a:prstGeom>
        </p:spPr>
      </p:pic>
      <p:pic>
        <p:nvPicPr>
          <p:cNvPr id="29" name="그림 28">
            <a:extLst>
              <a:ext uri="{FF2B5EF4-FFF2-40B4-BE49-F238E27FC236}">
                <a16:creationId xmlns:a16="http://schemas.microsoft.com/office/drawing/2014/main" id="{6D15A05A-8F3E-2E1A-CD51-CAB0B562A16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5459" y="154705"/>
            <a:ext cx="4439873" cy="376613"/>
          </a:xfrm>
          <a:prstGeom prst="rect">
            <a:avLst/>
          </a:prstGeom>
        </p:spPr>
      </p:pic>
      <p:sp>
        <p:nvSpPr>
          <p:cNvPr id="31" name="직사각형 30">
            <a:extLst>
              <a:ext uri="{FF2B5EF4-FFF2-40B4-BE49-F238E27FC236}">
                <a16:creationId xmlns:a16="http://schemas.microsoft.com/office/drawing/2014/main" id="{84F2191B-5EF7-36CD-97D6-C03605EF44BD}"/>
              </a:ext>
            </a:extLst>
          </p:cNvPr>
          <p:cNvSpPr/>
          <p:nvPr/>
        </p:nvSpPr>
        <p:spPr>
          <a:xfrm>
            <a:off x="0" y="6588798"/>
            <a:ext cx="9906000" cy="26671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5" name="슬라이드 번호 개체 틀 7">
            <a:extLst>
              <a:ext uri="{FF2B5EF4-FFF2-40B4-BE49-F238E27FC236}">
                <a16:creationId xmlns:a16="http://schemas.microsoft.com/office/drawing/2014/main" id="{0688609A-0A29-F484-FDFA-F5A91D525B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825398" y="6586979"/>
            <a:ext cx="2057400" cy="266714"/>
          </a:xfrm>
        </p:spPr>
        <p:txBody>
          <a:bodyPr/>
          <a:lstStyle/>
          <a:p>
            <a:fld id="{EBCF55AB-3031-4D67-B7B4-13E240E5B5B1}" type="slidenum">
              <a:rPr lang="ko-KR" altLang="en-US" sz="1400" b="1" smtClean="0">
                <a:solidFill>
                  <a:schemeClr val="bg1"/>
                </a:solidFill>
              </a:rPr>
              <a:t>5</a:t>
            </a:fld>
            <a:endParaRPr lang="ko-KR" altLang="en-US" sz="1400" b="1" dirty="0">
              <a:solidFill>
                <a:schemeClr val="bg1"/>
              </a:solidFill>
            </a:endParaRPr>
          </a:p>
        </p:txBody>
      </p:sp>
      <p:sp>
        <p:nvSpPr>
          <p:cNvPr id="19" name="직사각형 18">
            <a:extLst>
              <a:ext uri="{FF2B5EF4-FFF2-40B4-BE49-F238E27FC236}">
                <a16:creationId xmlns:a16="http://schemas.microsoft.com/office/drawing/2014/main" id="{E0FD440C-939B-B756-A2FA-BEA2B37D1717}"/>
              </a:ext>
            </a:extLst>
          </p:cNvPr>
          <p:cNvSpPr/>
          <p:nvPr/>
        </p:nvSpPr>
        <p:spPr>
          <a:xfrm flipV="1">
            <a:off x="124287" y="1445325"/>
            <a:ext cx="9657425" cy="108267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D93843F8-A513-C1D2-8B6E-AB1DA0B68CB1}"/>
              </a:ext>
            </a:extLst>
          </p:cNvPr>
          <p:cNvSpPr txBox="1"/>
          <p:nvPr/>
        </p:nvSpPr>
        <p:spPr>
          <a:xfrm>
            <a:off x="133165" y="768217"/>
            <a:ext cx="4249881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>
                <a:latin typeface="+mn-ea"/>
              </a:rPr>
              <a:t>2025</a:t>
            </a:r>
            <a:r>
              <a:rPr lang="ko-KR" altLang="en-US" dirty="0">
                <a:latin typeface="+mn-ea"/>
              </a:rPr>
              <a:t> 서울특별시 </a:t>
            </a:r>
            <a:r>
              <a:rPr lang="ko-KR" altLang="en-US" dirty="0" err="1">
                <a:latin typeface="+mn-ea"/>
              </a:rPr>
              <a:t>물산업</a:t>
            </a:r>
            <a:r>
              <a:rPr lang="ko-KR" altLang="en-US" dirty="0">
                <a:latin typeface="+mn-ea"/>
              </a:rPr>
              <a:t> 일자리박람회 </a:t>
            </a:r>
          </a:p>
          <a:p>
            <a:r>
              <a:rPr lang="ko-KR" altLang="en-US" sz="2000" b="1" dirty="0">
                <a:latin typeface="+mn-ea"/>
              </a:rPr>
              <a:t>참가자 지원</a:t>
            </a:r>
          </a:p>
        </p:txBody>
      </p:sp>
      <p:sp>
        <p:nvSpPr>
          <p:cNvPr id="32" name="사각형: 둥근 모서리 31">
            <a:extLst>
              <a:ext uri="{FF2B5EF4-FFF2-40B4-BE49-F238E27FC236}">
                <a16:creationId xmlns:a16="http://schemas.microsoft.com/office/drawing/2014/main" id="{AA490FB1-1B0F-1C8E-10D6-9C8CCBF5CDF9}"/>
              </a:ext>
            </a:extLst>
          </p:cNvPr>
          <p:cNvSpPr/>
          <p:nvPr/>
        </p:nvSpPr>
        <p:spPr>
          <a:xfrm>
            <a:off x="133165" y="1683668"/>
            <a:ext cx="2125539" cy="266714"/>
          </a:xfrm>
          <a:prstGeom prst="roundRect">
            <a:avLst>
              <a:gd name="adj" fmla="val 26653"/>
            </a:avLst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ctr"/>
            <a:r>
              <a:rPr lang="ko-KR" altLang="en-US" sz="1400" b="1" dirty="0">
                <a:solidFill>
                  <a:schemeClr val="bg1"/>
                </a:solidFill>
                <a:latin typeface="+mn-ea"/>
              </a:rPr>
              <a:t>셔틀버스 운영</a:t>
            </a:r>
          </a:p>
        </p:txBody>
      </p:sp>
      <p:sp>
        <p:nvSpPr>
          <p:cNvPr id="33" name="사각형: 둥근 모서리 32">
            <a:extLst>
              <a:ext uri="{FF2B5EF4-FFF2-40B4-BE49-F238E27FC236}">
                <a16:creationId xmlns:a16="http://schemas.microsoft.com/office/drawing/2014/main" id="{24363136-BABB-D26C-6E1D-EF68605E7B72}"/>
              </a:ext>
            </a:extLst>
          </p:cNvPr>
          <p:cNvSpPr/>
          <p:nvPr/>
        </p:nvSpPr>
        <p:spPr>
          <a:xfrm>
            <a:off x="85422" y="3353358"/>
            <a:ext cx="5255241" cy="3105451"/>
          </a:xfrm>
          <a:prstGeom prst="roundRect">
            <a:avLst>
              <a:gd name="adj" fmla="val 2681"/>
            </a:avLst>
          </a:prstGeom>
          <a:solidFill>
            <a:schemeClr val="bg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600" dirty="0">
              <a:latin typeface="+mn-ea"/>
            </a:endParaRPr>
          </a:p>
        </p:txBody>
      </p:sp>
      <p:grpSp>
        <p:nvGrpSpPr>
          <p:cNvPr id="35" name="그룹 34">
            <a:extLst>
              <a:ext uri="{FF2B5EF4-FFF2-40B4-BE49-F238E27FC236}">
                <a16:creationId xmlns:a16="http://schemas.microsoft.com/office/drawing/2014/main" id="{0A8D07D5-3DBE-1139-A0C2-D97DBD6A9A3B}"/>
              </a:ext>
            </a:extLst>
          </p:cNvPr>
          <p:cNvGrpSpPr/>
          <p:nvPr/>
        </p:nvGrpSpPr>
        <p:grpSpPr>
          <a:xfrm>
            <a:off x="187441" y="3429309"/>
            <a:ext cx="5020721" cy="2936503"/>
            <a:chOff x="607616" y="3302917"/>
            <a:chExt cx="5020721" cy="3062586"/>
          </a:xfrm>
        </p:grpSpPr>
        <p:pic>
          <p:nvPicPr>
            <p:cNvPr id="36" name="그림 35">
              <a:extLst>
                <a:ext uri="{FF2B5EF4-FFF2-40B4-BE49-F238E27FC236}">
                  <a16:creationId xmlns:a16="http://schemas.microsoft.com/office/drawing/2014/main" id="{0A7CCB38-24D0-B55B-BC98-B734A0C476D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07616" y="3302917"/>
              <a:ext cx="5020721" cy="3062586"/>
            </a:xfrm>
            <a:prstGeom prst="rect">
              <a:avLst/>
            </a:prstGeom>
          </p:spPr>
        </p:pic>
        <p:cxnSp>
          <p:nvCxnSpPr>
            <p:cNvPr id="37" name="직선 연결선 89">
              <a:extLst>
                <a:ext uri="{FF2B5EF4-FFF2-40B4-BE49-F238E27FC236}">
                  <a16:creationId xmlns:a16="http://schemas.microsoft.com/office/drawing/2014/main" id="{F2B7807C-F380-6627-A08D-0500C1FF9DC9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1856656" y="3573016"/>
              <a:ext cx="360040" cy="2239300"/>
            </a:xfrm>
            <a:prstGeom prst="line">
              <a:avLst/>
            </a:prstGeom>
            <a:noFill/>
            <a:ln w="38100" algn="ctr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38" name="직선 연결선 89">
              <a:extLst>
                <a:ext uri="{FF2B5EF4-FFF2-40B4-BE49-F238E27FC236}">
                  <a16:creationId xmlns:a16="http://schemas.microsoft.com/office/drawing/2014/main" id="{D1413228-A435-828E-3405-49B4AB066261}"/>
                </a:ext>
              </a:extLst>
            </p:cNvPr>
            <p:cNvCxnSpPr>
              <a:cxnSpLocks/>
            </p:cNvCxnSpPr>
            <p:nvPr/>
          </p:nvCxnSpPr>
          <p:spPr bwMode="auto">
            <a:xfrm flipH="1" flipV="1">
              <a:off x="2216696" y="3573016"/>
              <a:ext cx="2232248" cy="432048"/>
            </a:xfrm>
            <a:prstGeom prst="line">
              <a:avLst/>
            </a:prstGeom>
            <a:noFill/>
            <a:ln w="38100" algn="ctr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39" name="직선 연결선 89">
              <a:extLst>
                <a:ext uri="{FF2B5EF4-FFF2-40B4-BE49-F238E27FC236}">
                  <a16:creationId xmlns:a16="http://schemas.microsoft.com/office/drawing/2014/main" id="{71D44AD8-D3A1-66AE-8159-860DDBF0FA56}"/>
                </a:ext>
              </a:extLst>
            </p:cNvPr>
            <p:cNvCxnSpPr>
              <a:cxnSpLocks/>
            </p:cNvCxnSpPr>
            <p:nvPr/>
          </p:nvCxnSpPr>
          <p:spPr bwMode="auto">
            <a:xfrm flipH="1" flipV="1">
              <a:off x="4435996" y="4005064"/>
              <a:ext cx="107347" cy="144016"/>
            </a:xfrm>
            <a:prstGeom prst="line">
              <a:avLst/>
            </a:prstGeom>
            <a:noFill/>
            <a:ln w="38100" algn="ctr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40" name="타원 39">
              <a:extLst>
                <a:ext uri="{FF2B5EF4-FFF2-40B4-BE49-F238E27FC236}">
                  <a16:creationId xmlns:a16="http://schemas.microsoft.com/office/drawing/2014/main" id="{A1B382AF-AAF2-5D8A-C233-9F7E7AFF8301}"/>
                </a:ext>
              </a:extLst>
            </p:cNvPr>
            <p:cNvSpPr/>
            <p:nvPr/>
          </p:nvSpPr>
          <p:spPr>
            <a:xfrm>
              <a:off x="1782453" y="5661248"/>
              <a:ext cx="176691" cy="176691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41" name="TextBox 100">
              <a:extLst>
                <a:ext uri="{FF2B5EF4-FFF2-40B4-BE49-F238E27FC236}">
                  <a16:creationId xmlns:a16="http://schemas.microsoft.com/office/drawing/2014/main" id="{BD58FFC0-642B-2B5E-248F-298B523C82A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38176" y="5654777"/>
              <a:ext cx="1029263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latinLnBrk="1"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defRPr>
              </a:lvl1pPr>
              <a:lvl2pPr marL="742950" indent="-285750" latinLnBrk="1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defRPr>
              </a:lvl2pPr>
              <a:lvl3pPr marL="1143000" indent="-228600" latinLnBrk="1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defRPr>
              </a:lvl3pPr>
              <a:lvl4pPr marL="1600200" indent="-228600" latinLnBrk="1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defRPr>
              </a:lvl4pPr>
              <a:lvl5pPr marL="2057400" indent="-228600" latinLnBrk="1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kumimoji="0" lang="ko-KR" altLang="en-US" sz="1000" dirty="0">
                  <a:solidFill>
                    <a:srgbClr val="FF0000"/>
                  </a:solidFill>
                  <a:latin typeface="서울남산체 B" panose="02020503020101020101" pitchFamily="18" charset="-127"/>
                  <a:ea typeface="서울남산체 B" panose="02020503020101020101" pitchFamily="18" charset="-127"/>
                </a:rPr>
                <a:t>새활용플라자</a:t>
              </a:r>
            </a:p>
          </p:txBody>
        </p:sp>
        <p:sp>
          <p:nvSpPr>
            <p:cNvPr id="42" name="TextBox 100">
              <a:extLst>
                <a:ext uri="{FF2B5EF4-FFF2-40B4-BE49-F238E27FC236}">
                  <a16:creationId xmlns:a16="http://schemas.microsoft.com/office/drawing/2014/main" id="{06EFA3AC-3292-F6F0-2ED2-13CDF202BD6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07413" y="4504365"/>
              <a:ext cx="1029263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latinLnBrk="1"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defRPr>
              </a:lvl1pPr>
              <a:lvl2pPr marL="742950" indent="-285750" latinLnBrk="1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defRPr>
              </a:lvl2pPr>
              <a:lvl3pPr marL="1143000" indent="-228600" latinLnBrk="1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defRPr>
              </a:lvl3pPr>
              <a:lvl4pPr marL="1600200" indent="-228600" latinLnBrk="1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defRPr>
              </a:lvl4pPr>
              <a:lvl5pPr marL="2057400" indent="-228600" latinLnBrk="1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kumimoji="0" lang="ko-KR" altLang="en-US" sz="1000" dirty="0">
                  <a:solidFill>
                    <a:srgbClr val="FF0000"/>
                  </a:solidFill>
                  <a:latin typeface="서울남산체 B" panose="02020503020101020101" pitchFamily="18" charset="-127"/>
                  <a:ea typeface="서울남산체 B" panose="02020503020101020101" pitchFamily="18" charset="-127"/>
                </a:rPr>
                <a:t>새활용플라자</a:t>
              </a:r>
              <a:endParaRPr kumimoji="0" lang="en-US" altLang="ko-KR" sz="1000" dirty="0">
                <a:solidFill>
                  <a:srgbClr val="FF0000"/>
                </a:solidFill>
                <a:latin typeface="서울남산체 B" panose="02020503020101020101" pitchFamily="18" charset="-127"/>
                <a:ea typeface="서울남산체 B" panose="02020503020101020101" pitchFamily="18" charset="-127"/>
              </a:endParaRPr>
            </a:p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ko-KR" altLang="en-US" sz="1000" dirty="0">
                  <a:solidFill>
                    <a:srgbClr val="FF0000"/>
                  </a:solidFill>
                  <a:latin typeface="서울남산체 B" panose="02020503020101020101" pitchFamily="18" charset="-127"/>
                  <a:ea typeface="서울남산체 B" panose="02020503020101020101" pitchFamily="18" charset="-127"/>
                </a:rPr>
                <a:t>→</a:t>
              </a:r>
              <a:r>
                <a:rPr lang="ko-KR" altLang="en-US" sz="1000" dirty="0" err="1">
                  <a:solidFill>
                    <a:srgbClr val="FF0000"/>
                  </a:solidFill>
                  <a:latin typeface="서울남산체 B" panose="02020503020101020101" pitchFamily="18" charset="-127"/>
                  <a:ea typeface="서울남산체 B" panose="02020503020101020101" pitchFamily="18" charset="-127"/>
                </a:rPr>
                <a:t>장한평역</a:t>
              </a:r>
              <a:r>
                <a:rPr lang="ko-KR" altLang="en-US" sz="1000" dirty="0">
                  <a:solidFill>
                    <a:srgbClr val="FF0000"/>
                  </a:solidFill>
                  <a:latin typeface="서울남산체 B" panose="02020503020101020101" pitchFamily="18" charset="-127"/>
                  <a:ea typeface="서울남산체 B" panose="02020503020101020101" pitchFamily="18" charset="-127"/>
                </a:rPr>
                <a:t> 노선</a:t>
              </a:r>
              <a:endParaRPr kumimoji="0" lang="ko-KR" altLang="en-US" sz="1000" dirty="0">
                <a:solidFill>
                  <a:srgbClr val="FF0000"/>
                </a:solidFill>
                <a:latin typeface="서울남산체 B" panose="02020503020101020101" pitchFamily="18" charset="-127"/>
                <a:ea typeface="서울남산체 B" panose="02020503020101020101" pitchFamily="18" charset="-127"/>
              </a:endParaRPr>
            </a:p>
          </p:txBody>
        </p:sp>
        <p:sp>
          <p:nvSpPr>
            <p:cNvPr id="43" name="TextBox 100">
              <a:extLst>
                <a:ext uri="{FF2B5EF4-FFF2-40B4-BE49-F238E27FC236}">
                  <a16:creationId xmlns:a16="http://schemas.microsoft.com/office/drawing/2014/main" id="{A0A83A4A-A500-B246-9795-6A354CA3802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632031" y="4261552"/>
              <a:ext cx="1182231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latinLnBrk="1"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defRPr>
              </a:lvl1pPr>
              <a:lvl2pPr marL="742950" indent="-285750" latinLnBrk="1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defRPr>
              </a:lvl2pPr>
              <a:lvl3pPr marL="1143000" indent="-228600" latinLnBrk="1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defRPr>
              </a:lvl3pPr>
              <a:lvl4pPr marL="1600200" indent="-228600" latinLnBrk="1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defRPr>
              </a:lvl4pPr>
              <a:lvl5pPr marL="2057400" indent="-228600" latinLnBrk="1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ko-KR" altLang="en-US" sz="1000" dirty="0" err="1">
                  <a:solidFill>
                    <a:srgbClr val="2683C6"/>
                  </a:solidFill>
                  <a:latin typeface="서울남산체 B" panose="02020503020101020101" pitchFamily="18" charset="-127"/>
                  <a:ea typeface="서울남산체 B" panose="02020503020101020101" pitchFamily="18" charset="-127"/>
                </a:rPr>
                <a:t>장한평역</a:t>
              </a:r>
              <a:r>
                <a:rPr lang="ko-KR" altLang="en-US" sz="1000" dirty="0">
                  <a:solidFill>
                    <a:srgbClr val="2683C6"/>
                  </a:solidFill>
                  <a:latin typeface="서울남산체 B" panose="02020503020101020101" pitchFamily="18" charset="-127"/>
                  <a:ea typeface="서울남산체 B" panose="02020503020101020101" pitchFamily="18" charset="-127"/>
                </a:rPr>
                <a:t> 노선</a:t>
              </a:r>
              <a:endParaRPr lang="en-US" altLang="ko-KR" sz="1000" dirty="0">
                <a:solidFill>
                  <a:srgbClr val="2683C6"/>
                </a:solidFill>
                <a:latin typeface="서울남산체 B" panose="02020503020101020101" pitchFamily="18" charset="-127"/>
                <a:ea typeface="서울남산체 B" panose="02020503020101020101" pitchFamily="18" charset="-127"/>
              </a:endParaRPr>
            </a:p>
            <a:p>
              <a:pPr>
                <a:spcBef>
                  <a:spcPct val="0"/>
                </a:spcBef>
                <a:buNone/>
              </a:pPr>
              <a:r>
                <a:rPr lang="ko-KR" altLang="en-US" sz="1000" dirty="0">
                  <a:solidFill>
                    <a:srgbClr val="2683C6"/>
                  </a:solidFill>
                  <a:latin typeface="서울남산체 B" panose="02020503020101020101" pitchFamily="18" charset="-127"/>
                  <a:ea typeface="서울남산체 B" panose="02020503020101020101" pitchFamily="18" charset="-127"/>
                </a:rPr>
                <a:t>→ </a:t>
              </a:r>
              <a:r>
                <a:rPr kumimoji="0" lang="ko-KR" altLang="en-US" sz="1000" dirty="0">
                  <a:solidFill>
                    <a:srgbClr val="2683C6"/>
                  </a:solidFill>
                  <a:latin typeface="서울남산체 B" panose="02020503020101020101" pitchFamily="18" charset="-127"/>
                  <a:ea typeface="서울남산체 B" panose="02020503020101020101" pitchFamily="18" charset="-127"/>
                </a:rPr>
                <a:t>새활용플라자</a:t>
              </a:r>
              <a:endParaRPr kumimoji="0" lang="en-US" altLang="ko-KR" sz="1000" dirty="0">
                <a:solidFill>
                  <a:srgbClr val="2683C6"/>
                </a:solidFill>
                <a:latin typeface="서울남산체 B" panose="02020503020101020101" pitchFamily="18" charset="-127"/>
                <a:ea typeface="서울남산체 B" panose="02020503020101020101" pitchFamily="18" charset="-127"/>
              </a:endParaRPr>
            </a:p>
          </p:txBody>
        </p:sp>
        <p:sp>
          <p:nvSpPr>
            <p:cNvPr id="44" name="타원 43">
              <a:extLst>
                <a:ext uri="{FF2B5EF4-FFF2-40B4-BE49-F238E27FC236}">
                  <a16:creationId xmlns:a16="http://schemas.microsoft.com/office/drawing/2014/main" id="{365E534C-D725-E874-E376-7909AF26F817}"/>
                </a:ext>
              </a:extLst>
            </p:cNvPr>
            <p:cNvSpPr/>
            <p:nvPr/>
          </p:nvSpPr>
          <p:spPr>
            <a:xfrm>
              <a:off x="4474909" y="4076710"/>
              <a:ext cx="176691" cy="176691"/>
            </a:xfrm>
            <a:prstGeom prst="ellipse">
              <a:avLst/>
            </a:prstGeom>
            <a:solidFill>
              <a:srgbClr val="2683C6"/>
            </a:solidFill>
            <a:ln>
              <a:solidFill>
                <a:srgbClr val="2683C6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45" name="TextBox 100">
              <a:extLst>
                <a:ext uri="{FF2B5EF4-FFF2-40B4-BE49-F238E27FC236}">
                  <a16:creationId xmlns:a16="http://schemas.microsoft.com/office/drawing/2014/main" id="{F07B0F1E-459A-E928-04E8-5CE11035712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863589" y="3982179"/>
              <a:ext cx="1029263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latinLnBrk="1"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defRPr>
              </a:lvl1pPr>
              <a:lvl2pPr marL="742950" indent="-285750" latinLnBrk="1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defRPr>
              </a:lvl2pPr>
              <a:lvl3pPr marL="1143000" indent="-228600" latinLnBrk="1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defRPr>
              </a:lvl3pPr>
              <a:lvl4pPr marL="1600200" indent="-228600" latinLnBrk="1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defRPr>
              </a:lvl4pPr>
              <a:lvl5pPr marL="2057400" indent="-228600" latinLnBrk="1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kumimoji="0" lang="ko-KR" altLang="en-US" sz="1000" dirty="0" err="1">
                  <a:solidFill>
                    <a:srgbClr val="2683C6"/>
                  </a:solidFill>
                  <a:latin typeface="서울남산체 B" panose="02020503020101020101" pitchFamily="18" charset="-127"/>
                  <a:ea typeface="서울남산체 B" panose="02020503020101020101" pitchFamily="18" charset="-127"/>
                </a:rPr>
                <a:t>장한평역</a:t>
              </a:r>
              <a:r>
                <a:rPr kumimoji="0" lang="ko-KR" altLang="en-US" sz="1000" dirty="0">
                  <a:solidFill>
                    <a:srgbClr val="2683C6"/>
                  </a:solidFill>
                  <a:latin typeface="서울남산체 B" panose="02020503020101020101" pitchFamily="18" charset="-127"/>
                  <a:ea typeface="서울남산체 B" panose="02020503020101020101" pitchFamily="18" charset="-127"/>
                </a:rPr>
                <a:t> </a:t>
              </a:r>
              <a:endParaRPr kumimoji="0" lang="en-US" altLang="ko-KR" sz="1000" dirty="0">
                <a:solidFill>
                  <a:srgbClr val="2683C6"/>
                </a:solidFill>
                <a:latin typeface="서울남산체 B" panose="02020503020101020101" pitchFamily="18" charset="-127"/>
                <a:ea typeface="서울남산체 B" panose="02020503020101020101" pitchFamily="18" charset="-127"/>
              </a:endParaRPr>
            </a:p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kumimoji="0" lang="en-US" altLang="ko-KR" sz="1000" dirty="0">
                  <a:solidFill>
                    <a:srgbClr val="2683C6"/>
                  </a:solidFill>
                  <a:latin typeface="서울남산체 B" panose="02020503020101020101" pitchFamily="18" charset="-127"/>
                  <a:ea typeface="서울남산체 B" panose="02020503020101020101" pitchFamily="18" charset="-127"/>
                </a:rPr>
                <a:t>7</a:t>
              </a:r>
              <a:r>
                <a:rPr kumimoji="0" lang="ko-KR" altLang="en-US" sz="1000" dirty="0">
                  <a:solidFill>
                    <a:srgbClr val="2683C6"/>
                  </a:solidFill>
                  <a:latin typeface="서울남산체 B" panose="02020503020101020101" pitchFamily="18" charset="-127"/>
                  <a:ea typeface="서울남산체 B" panose="02020503020101020101" pitchFamily="18" charset="-127"/>
                </a:rPr>
                <a:t>번 출구</a:t>
              </a:r>
            </a:p>
          </p:txBody>
        </p:sp>
        <p:cxnSp>
          <p:nvCxnSpPr>
            <p:cNvPr id="46" name="직선 연결선 89">
              <a:extLst>
                <a:ext uri="{FF2B5EF4-FFF2-40B4-BE49-F238E27FC236}">
                  <a16:creationId xmlns:a16="http://schemas.microsoft.com/office/drawing/2014/main" id="{15B71235-CDBB-0E83-2942-2806D7FF8258}"/>
                </a:ext>
              </a:extLst>
            </p:cNvPr>
            <p:cNvCxnSpPr>
              <a:cxnSpLocks/>
            </p:cNvCxnSpPr>
            <p:nvPr/>
          </p:nvCxnSpPr>
          <p:spPr bwMode="auto">
            <a:xfrm flipH="1" flipV="1">
              <a:off x="4589637" y="4226684"/>
              <a:ext cx="92107" cy="131038"/>
            </a:xfrm>
            <a:prstGeom prst="line">
              <a:avLst/>
            </a:prstGeom>
            <a:noFill/>
            <a:ln w="38100" algn="ctr">
              <a:solidFill>
                <a:srgbClr val="2683C6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47" name="직선 연결선 89">
              <a:extLst>
                <a:ext uri="{FF2B5EF4-FFF2-40B4-BE49-F238E27FC236}">
                  <a16:creationId xmlns:a16="http://schemas.microsoft.com/office/drawing/2014/main" id="{B209656B-4A67-C04A-41C9-A18228560216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4666094" y="4334114"/>
              <a:ext cx="0" cy="116978"/>
            </a:xfrm>
            <a:prstGeom prst="line">
              <a:avLst/>
            </a:prstGeom>
            <a:noFill/>
            <a:ln w="38100" algn="ctr">
              <a:solidFill>
                <a:srgbClr val="2683C6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48" name="직선 연결선 89">
              <a:extLst>
                <a:ext uri="{FF2B5EF4-FFF2-40B4-BE49-F238E27FC236}">
                  <a16:creationId xmlns:a16="http://schemas.microsoft.com/office/drawing/2014/main" id="{07F5FF1C-745B-793F-695D-6A84CBE4D8DF}"/>
                </a:ext>
              </a:extLst>
            </p:cNvPr>
            <p:cNvCxnSpPr>
              <a:cxnSpLocks/>
            </p:cNvCxnSpPr>
            <p:nvPr/>
          </p:nvCxnSpPr>
          <p:spPr bwMode="auto">
            <a:xfrm flipH="1" flipV="1">
              <a:off x="2178095" y="4005064"/>
              <a:ext cx="2486082" cy="446028"/>
            </a:xfrm>
            <a:prstGeom prst="line">
              <a:avLst/>
            </a:prstGeom>
            <a:noFill/>
            <a:ln w="38100" algn="ctr">
              <a:solidFill>
                <a:srgbClr val="2683C6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49" name="직선 연결선 89">
              <a:extLst>
                <a:ext uri="{FF2B5EF4-FFF2-40B4-BE49-F238E27FC236}">
                  <a16:creationId xmlns:a16="http://schemas.microsoft.com/office/drawing/2014/main" id="{291A25F6-F426-70B8-B4E3-A0DB64A7A3FA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1902947" y="4005063"/>
              <a:ext cx="273231" cy="1656185"/>
            </a:xfrm>
            <a:prstGeom prst="line">
              <a:avLst/>
            </a:prstGeom>
            <a:noFill/>
            <a:ln w="38100" algn="ctr">
              <a:solidFill>
                <a:srgbClr val="2683C6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50" name="사각형: 둥근 모서리 49">
            <a:extLst>
              <a:ext uri="{FF2B5EF4-FFF2-40B4-BE49-F238E27FC236}">
                <a16:creationId xmlns:a16="http://schemas.microsoft.com/office/drawing/2014/main" id="{8EFE81D3-594B-E976-15F8-E1BF8366E3F9}"/>
              </a:ext>
            </a:extLst>
          </p:cNvPr>
          <p:cNvSpPr/>
          <p:nvPr/>
        </p:nvSpPr>
        <p:spPr>
          <a:xfrm>
            <a:off x="257994" y="5892703"/>
            <a:ext cx="1098986" cy="372235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52" name="직선 연결선 51">
            <a:extLst>
              <a:ext uri="{FF2B5EF4-FFF2-40B4-BE49-F238E27FC236}">
                <a16:creationId xmlns:a16="http://schemas.microsoft.com/office/drawing/2014/main" id="{E057FE74-D97A-6374-64D0-E1DCB255F025}"/>
              </a:ext>
            </a:extLst>
          </p:cNvPr>
          <p:cNvCxnSpPr>
            <a:cxnSpLocks/>
          </p:cNvCxnSpPr>
          <p:nvPr/>
        </p:nvCxnSpPr>
        <p:spPr>
          <a:xfrm flipH="1">
            <a:off x="1571772" y="5802388"/>
            <a:ext cx="515459" cy="0"/>
          </a:xfrm>
          <a:prstGeom prst="line">
            <a:avLst/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직선 연결선 52">
            <a:extLst>
              <a:ext uri="{FF2B5EF4-FFF2-40B4-BE49-F238E27FC236}">
                <a16:creationId xmlns:a16="http://schemas.microsoft.com/office/drawing/2014/main" id="{AD288D93-F3DC-0647-27FE-C95DB4C859A7}"/>
              </a:ext>
            </a:extLst>
          </p:cNvPr>
          <p:cNvCxnSpPr>
            <a:cxnSpLocks/>
            <a:endCxn id="59" idx="0"/>
          </p:cNvCxnSpPr>
          <p:nvPr/>
        </p:nvCxnSpPr>
        <p:spPr>
          <a:xfrm>
            <a:off x="4678965" y="4774543"/>
            <a:ext cx="13195" cy="569776"/>
          </a:xfrm>
          <a:prstGeom prst="line">
            <a:avLst/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직선 연결선 53">
            <a:extLst>
              <a:ext uri="{FF2B5EF4-FFF2-40B4-BE49-F238E27FC236}">
                <a16:creationId xmlns:a16="http://schemas.microsoft.com/office/drawing/2014/main" id="{FD19E6D2-EA20-E69F-C7F9-D6161C0E88F7}"/>
              </a:ext>
            </a:extLst>
          </p:cNvPr>
          <p:cNvCxnSpPr>
            <a:cxnSpLocks/>
          </p:cNvCxnSpPr>
          <p:nvPr/>
        </p:nvCxnSpPr>
        <p:spPr>
          <a:xfrm>
            <a:off x="4217808" y="4305471"/>
            <a:ext cx="474351" cy="482958"/>
          </a:xfrm>
          <a:prstGeom prst="line">
            <a:avLst/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사각형: 둥근 모서리 56">
            <a:extLst>
              <a:ext uri="{FF2B5EF4-FFF2-40B4-BE49-F238E27FC236}">
                <a16:creationId xmlns:a16="http://schemas.microsoft.com/office/drawing/2014/main" id="{C4BCDFA3-5194-1691-9781-E35A2E10674B}"/>
              </a:ext>
            </a:extLst>
          </p:cNvPr>
          <p:cNvSpPr/>
          <p:nvPr/>
        </p:nvSpPr>
        <p:spPr>
          <a:xfrm>
            <a:off x="2084553" y="5342983"/>
            <a:ext cx="982159" cy="982159"/>
          </a:xfrm>
          <a:prstGeom prst="roundRect">
            <a:avLst/>
          </a:prstGeom>
          <a:solidFill>
            <a:sysClr val="window" lastClr="FFFFFF"/>
          </a:solidFill>
          <a:ln w="38100" cap="flat" cmpd="sng" algn="ctr">
            <a:solidFill>
              <a:srgbClr val="00B05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2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58" name="사각형: 둥근 모서리 57">
            <a:extLst>
              <a:ext uri="{FF2B5EF4-FFF2-40B4-BE49-F238E27FC236}">
                <a16:creationId xmlns:a16="http://schemas.microsoft.com/office/drawing/2014/main" id="{15896F81-7426-CF4D-9C6F-8D9164D1030E}"/>
              </a:ext>
            </a:extLst>
          </p:cNvPr>
          <p:cNvSpPr/>
          <p:nvPr/>
        </p:nvSpPr>
        <p:spPr>
          <a:xfrm>
            <a:off x="4252331" y="2230700"/>
            <a:ext cx="982159" cy="982159"/>
          </a:xfrm>
          <a:prstGeom prst="roundRect">
            <a:avLst/>
          </a:prstGeom>
          <a:solidFill>
            <a:sysClr val="window" lastClr="FFFFFF"/>
          </a:solidFill>
          <a:ln w="38100" cap="flat" cmpd="sng" algn="ctr">
            <a:solidFill>
              <a:srgbClr val="00B05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2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59" name="사각형: 둥근 모서리 58">
            <a:extLst>
              <a:ext uri="{FF2B5EF4-FFF2-40B4-BE49-F238E27FC236}">
                <a16:creationId xmlns:a16="http://schemas.microsoft.com/office/drawing/2014/main" id="{7821C209-1BB7-A3D4-AFA5-847D7A5C1BC3}"/>
              </a:ext>
            </a:extLst>
          </p:cNvPr>
          <p:cNvSpPr/>
          <p:nvPr/>
        </p:nvSpPr>
        <p:spPr>
          <a:xfrm>
            <a:off x="4201080" y="5344319"/>
            <a:ext cx="982159" cy="982159"/>
          </a:xfrm>
          <a:prstGeom prst="roundRect">
            <a:avLst/>
          </a:prstGeom>
          <a:solidFill>
            <a:sysClr val="window" lastClr="FFFFFF"/>
          </a:solidFill>
          <a:ln w="38100" cap="flat" cmpd="sng" algn="ctr">
            <a:solidFill>
              <a:srgbClr val="00B05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2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pic>
        <p:nvPicPr>
          <p:cNvPr id="60" name="Picture 20" descr="staff Vector Icons free download in SVG, PNG Format">
            <a:extLst>
              <a:ext uri="{FF2B5EF4-FFF2-40B4-BE49-F238E27FC236}">
                <a16:creationId xmlns:a16="http://schemas.microsoft.com/office/drawing/2014/main" id="{DF4E0FE0-9B03-D713-B40B-648D1F75F35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2537" y="5607507"/>
            <a:ext cx="639247" cy="6392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1" name="TextBox 60">
            <a:extLst>
              <a:ext uri="{FF2B5EF4-FFF2-40B4-BE49-F238E27FC236}">
                <a16:creationId xmlns:a16="http://schemas.microsoft.com/office/drawing/2014/main" id="{0CCCCFDA-29D9-0178-182A-C95AE6A9A2E8}"/>
              </a:ext>
            </a:extLst>
          </p:cNvPr>
          <p:cNvSpPr txBox="1"/>
          <p:nvPr/>
        </p:nvSpPr>
        <p:spPr>
          <a:xfrm>
            <a:off x="2084553" y="5353351"/>
            <a:ext cx="85792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000" b="1" dirty="0">
                <a:solidFill>
                  <a:srgbClr val="4F81BD"/>
                </a:solidFill>
                <a:latin typeface="+mn-ea"/>
              </a:rPr>
              <a:t>안내 </a:t>
            </a:r>
            <a:r>
              <a:rPr lang="en-US" altLang="ko-KR" sz="1000" b="1" dirty="0">
                <a:solidFill>
                  <a:srgbClr val="4F81BD"/>
                </a:solidFill>
                <a:latin typeface="+mn-ea"/>
              </a:rPr>
              <a:t>STAFF</a:t>
            </a:r>
          </a:p>
          <a:p>
            <a:r>
              <a:rPr lang="en-US" altLang="ko-KR" sz="1000" b="1" dirty="0">
                <a:solidFill>
                  <a:srgbClr val="4F81BD"/>
                </a:solidFill>
                <a:latin typeface="+mn-ea"/>
              </a:rPr>
              <a:t>2</a:t>
            </a:r>
            <a:r>
              <a:rPr lang="ko-KR" altLang="en-US" sz="1000" b="1" dirty="0">
                <a:solidFill>
                  <a:srgbClr val="4F81BD"/>
                </a:solidFill>
                <a:latin typeface="+mn-ea"/>
              </a:rPr>
              <a:t>명</a:t>
            </a:r>
          </a:p>
        </p:txBody>
      </p:sp>
      <p:pic>
        <p:nvPicPr>
          <p:cNvPr id="62" name="Picture 20" descr="staff Vector Icons free download in SVG, PNG Format">
            <a:extLst>
              <a:ext uri="{FF2B5EF4-FFF2-40B4-BE49-F238E27FC236}">
                <a16:creationId xmlns:a16="http://schemas.microsoft.com/office/drawing/2014/main" id="{06CFA3E0-EC8E-B7F5-1AEB-A8BB74A2271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4831" y="5611633"/>
            <a:ext cx="639247" cy="6392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3" name="TextBox 62">
            <a:extLst>
              <a:ext uri="{FF2B5EF4-FFF2-40B4-BE49-F238E27FC236}">
                <a16:creationId xmlns:a16="http://schemas.microsoft.com/office/drawing/2014/main" id="{94F5DCFB-196E-ABC7-4E07-2F77B4AF12B0}"/>
              </a:ext>
            </a:extLst>
          </p:cNvPr>
          <p:cNvSpPr txBox="1"/>
          <p:nvPr/>
        </p:nvSpPr>
        <p:spPr>
          <a:xfrm>
            <a:off x="4201080" y="5411578"/>
            <a:ext cx="85792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000" b="1" dirty="0">
                <a:solidFill>
                  <a:srgbClr val="4F81BD"/>
                </a:solidFill>
                <a:latin typeface="+mn-ea"/>
              </a:rPr>
              <a:t>안내 </a:t>
            </a:r>
            <a:r>
              <a:rPr lang="en-US" altLang="ko-KR" sz="1000" b="1" dirty="0">
                <a:solidFill>
                  <a:srgbClr val="4F81BD"/>
                </a:solidFill>
                <a:latin typeface="+mn-ea"/>
              </a:rPr>
              <a:t>STAFF</a:t>
            </a:r>
          </a:p>
          <a:p>
            <a:r>
              <a:rPr lang="en-US" altLang="ko-KR" sz="1000" b="1" dirty="0">
                <a:solidFill>
                  <a:srgbClr val="4F81BD"/>
                </a:solidFill>
                <a:latin typeface="+mn-ea"/>
              </a:rPr>
              <a:t>2</a:t>
            </a:r>
            <a:r>
              <a:rPr lang="ko-KR" altLang="en-US" sz="1000" b="1" dirty="0">
                <a:solidFill>
                  <a:srgbClr val="4F81BD"/>
                </a:solidFill>
                <a:latin typeface="+mn-ea"/>
              </a:rPr>
              <a:t>명</a:t>
            </a:r>
          </a:p>
        </p:txBody>
      </p:sp>
      <p:pic>
        <p:nvPicPr>
          <p:cNvPr id="64" name="Picture 20" descr="staff Vector Icons free download in SVG, PNG Format">
            <a:extLst>
              <a:ext uri="{FF2B5EF4-FFF2-40B4-BE49-F238E27FC236}">
                <a16:creationId xmlns:a16="http://schemas.microsoft.com/office/drawing/2014/main" id="{1CA9AA1F-BD22-33FC-D94E-E4BB4ADECF2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45565" y="2521075"/>
            <a:ext cx="639247" cy="6392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5" name="TextBox 64">
            <a:extLst>
              <a:ext uri="{FF2B5EF4-FFF2-40B4-BE49-F238E27FC236}">
                <a16:creationId xmlns:a16="http://schemas.microsoft.com/office/drawing/2014/main" id="{3B5DB64C-CCEF-B74B-92A0-90D9B31A9008}"/>
              </a:ext>
            </a:extLst>
          </p:cNvPr>
          <p:cNvSpPr txBox="1"/>
          <p:nvPr/>
        </p:nvSpPr>
        <p:spPr>
          <a:xfrm>
            <a:off x="4267581" y="2266919"/>
            <a:ext cx="85792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000" b="1" dirty="0">
                <a:solidFill>
                  <a:srgbClr val="4F81BD"/>
                </a:solidFill>
                <a:latin typeface="+mn-ea"/>
              </a:rPr>
              <a:t>안내 </a:t>
            </a:r>
            <a:r>
              <a:rPr lang="en-US" altLang="ko-KR" sz="1000" b="1" dirty="0">
                <a:solidFill>
                  <a:srgbClr val="4F81BD"/>
                </a:solidFill>
                <a:latin typeface="+mn-ea"/>
              </a:rPr>
              <a:t>STAFF</a:t>
            </a:r>
          </a:p>
          <a:p>
            <a:r>
              <a:rPr lang="en-US" altLang="ko-KR" sz="1000" b="1" dirty="0">
                <a:solidFill>
                  <a:srgbClr val="4F81BD"/>
                </a:solidFill>
                <a:latin typeface="+mn-ea"/>
              </a:rPr>
              <a:t>1</a:t>
            </a:r>
            <a:r>
              <a:rPr lang="ko-KR" altLang="en-US" sz="1000" b="1" dirty="0">
                <a:solidFill>
                  <a:srgbClr val="4F81BD"/>
                </a:solidFill>
                <a:latin typeface="+mn-ea"/>
              </a:rPr>
              <a:t>명</a:t>
            </a:r>
          </a:p>
        </p:txBody>
      </p:sp>
      <p:cxnSp>
        <p:nvCxnSpPr>
          <p:cNvPr id="66" name="직선 연결선 65">
            <a:extLst>
              <a:ext uri="{FF2B5EF4-FFF2-40B4-BE49-F238E27FC236}">
                <a16:creationId xmlns:a16="http://schemas.microsoft.com/office/drawing/2014/main" id="{07FC8A1D-505C-7549-F833-3F98488A54D6}"/>
              </a:ext>
            </a:extLst>
          </p:cNvPr>
          <p:cNvCxnSpPr>
            <a:cxnSpLocks/>
          </p:cNvCxnSpPr>
          <p:nvPr/>
        </p:nvCxnSpPr>
        <p:spPr>
          <a:xfrm>
            <a:off x="4748849" y="3210345"/>
            <a:ext cx="0" cy="665638"/>
          </a:xfrm>
          <a:prstGeom prst="line">
            <a:avLst/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타원 66">
            <a:extLst>
              <a:ext uri="{FF2B5EF4-FFF2-40B4-BE49-F238E27FC236}">
                <a16:creationId xmlns:a16="http://schemas.microsoft.com/office/drawing/2014/main" id="{BCADC618-D1DC-69D9-F682-237B36DBB9CD}"/>
              </a:ext>
            </a:extLst>
          </p:cNvPr>
          <p:cNvSpPr/>
          <p:nvPr/>
        </p:nvSpPr>
        <p:spPr>
          <a:xfrm>
            <a:off x="4282603" y="3985214"/>
            <a:ext cx="176691" cy="169417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68" name="직선 연결선 67">
            <a:extLst>
              <a:ext uri="{FF2B5EF4-FFF2-40B4-BE49-F238E27FC236}">
                <a16:creationId xmlns:a16="http://schemas.microsoft.com/office/drawing/2014/main" id="{6242BCE8-A4FA-3563-C983-FDE5E49554AF}"/>
              </a:ext>
            </a:extLst>
          </p:cNvPr>
          <p:cNvCxnSpPr>
            <a:cxnSpLocks/>
            <a:stCxn id="67" idx="6"/>
          </p:cNvCxnSpPr>
          <p:nvPr/>
        </p:nvCxnSpPr>
        <p:spPr>
          <a:xfrm flipV="1">
            <a:off x="4459294" y="3861462"/>
            <a:ext cx="294106" cy="208461"/>
          </a:xfrm>
          <a:prstGeom prst="line">
            <a:avLst/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" name="TextBox 100">
            <a:extLst>
              <a:ext uri="{FF2B5EF4-FFF2-40B4-BE49-F238E27FC236}">
                <a16:creationId xmlns:a16="http://schemas.microsoft.com/office/drawing/2014/main" id="{C5E7079A-4FE8-E544-33DE-4213C19DC67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46855" y="3594541"/>
            <a:ext cx="102926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latinLnBrk="1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  <a:lvl2pPr marL="742950" indent="-285750" latinLnBrk="1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2pPr>
            <a:lvl3pPr marL="1143000" indent="-228600" latinLnBrk="1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3pPr>
            <a:lvl4pPr marL="1600200" indent="-228600" latinLnBrk="1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4pPr>
            <a:lvl5pPr marL="2057400" indent="-228600" latinLnBrk="1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kumimoji="0" lang="ko-KR" altLang="en-US" sz="1000" dirty="0" err="1">
                <a:solidFill>
                  <a:srgbClr val="00B050"/>
                </a:solidFill>
                <a:latin typeface="서울남산체 B" panose="02020503020101020101" pitchFamily="18" charset="-127"/>
                <a:ea typeface="서울남산체 B" panose="02020503020101020101" pitchFamily="18" charset="-127"/>
              </a:rPr>
              <a:t>장한평역</a:t>
            </a:r>
            <a:r>
              <a:rPr kumimoji="0" lang="ko-KR" altLang="en-US" sz="1000" dirty="0">
                <a:solidFill>
                  <a:srgbClr val="00B050"/>
                </a:solidFill>
                <a:latin typeface="서울남산체 B" panose="02020503020101020101" pitchFamily="18" charset="-127"/>
                <a:ea typeface="서울남산체 B" panose="02020503020101020101" pitchFamily="18" charset="-127"/>
              </a:rPr>
              <a:t> </a:t>
            </a:r>
            <a:endParaRPr kumimoji="0" lang="en-US" altLang="ko-KR" sz="1000" dirty="0">
              <a:solidFill>
                <a:srgbClr val="00B050"/>
              </a:solidFill>
              <a:latin typeface="서울남산체 B" panose="02020503020101020101" pitchFamily="18" charset="-127"/>
              <a:ea typeface="서울남산체 B" panose="02020503020101020101" pitchFamily="18" charset="-127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kumimoji="0" lang="ko-KR" altLang="en-US" sz="1000" dirty="0">
                <a:solidFill>
                  <a:srgbClr val="00B050"/>
                </a:solidFill>
                <a:latin typeface="서울남산체 B" panose="02020503020101020101" pitchFamily="18" charset="-127"/>
                <a:ea typeface="서울남산체 B" panose="02020503020101020101" pitchFamily="18" charset="-127"/>
              </a:rPr>
              <a:t>역내</a:t>
            </a:r>
          </a:p>
        </p:txBody>
      </p:sp>
      <p:sp>
        <p:nvSpPr>
          <p:cNvPr id="81" name="사각형: 둥근 모서리 80">
            <a:extLst>
              <a:ext uri="{FF2B5EF4-FFF2-40B4-BE49-F238E27FC236}">
                <a16:creationId xmlns:a16="http://schemas.microsoft.com/office/drawing/2014/main" id="{8F31CD67-653A-AD77-E9D7-9D6A3B7FCFC6}"/>
              </a:ext>
            </a:extLst>
          </p:cNvPr>
          <p:cNvSpPr/>
          <p:nvPr/>
        </p:nvSpPr>
        <p:spPr>
          <a:xfrm>
            <a:off x="5340663" y="1685962"/>
            <a:ext cx="2125539" cy="266714"/>
          </a:xfrm>
          <a:prstGeom prst="roundRect">
            <a:avLst>
              <a:gd name="adj" fmla="val 26653"/>
            </a:avLst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ctr"/>
            <a:r>
              <a:rPr lang="ko-KR" altLang="en-US" sz="1400" b="1" dirty="0">
                <a:solidFill>
                  <a:schemeClr val="bg1"/>
                </a:solidFill>
                <a:latin typeface="+mn-ea"/>
              </a:rPr>
              <a:t>셔틀버스 운행 시간표</a:t>
            </a:r>
          </a:p>
        </p:txBody>
      </p:sp>
      <p:graphicFrame>
        <p:nvGraphicFramePr>
          <p:cNvPr id="82" name="표 81">
            <a:extLst>
              <a:ext uri="{FF2B5EF4-FFF2-40B4-BE49-F238E27FC236}">
                <a16:creationId xmlns:a16="http://schemas.microsoft.com/office/drawing/2014/main" id="{27B9D67C-6369-995D-769F-F386BD0616C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16568494"/>
              </p:ext>
            </p:extLst>
          </p:nvPr>
        </p:nvGraphicFramePr>
        <p:xfrm>
          <a:off x="5386954" y="2187162"/>
          <a:ext cx="4394758" cy="4178651"/>
        </p:xfrm>
        <a:graphic>
          <a:graphicData uri="http://schemas.openxmlformats.org/drawingml/2006/table">
            <a:tbl>
              <a:tblPr/>
              <a:tblGrid>
                <a:gridCol w="370087">
                  <a:extLst>
                    <a:ext uri="{9D8B030D-6E8A-4147-A177-3AD203B41FA5}">
                      <a16:colId xmlns:a16="http://schemas.microsoft.com/office/drawing/2014/main" val="172590450"/>
                    </a:ext>
                  </a:extLst>
                </a:gridCol>
                <a:gridCol w="1341557">
                  <a:extLst>
                    <a:ext uri="{9D8B030D-6E8A-4147-A177-3AD203B41FA5}">
                      <a16:colId xmlns:a16="http://schemas.microsoft.com/office/drawing/2014/main" val="3538095260"/>
                    </a:ext>
                  </a:extLst>
                </a:gridCol>
                <a:gridCol w="1341557">
                  <a:extLst>
                    <a:ext uri="{9D8B030D-6E8A-4147-A177-3AD203B41FA5}">
                      <a16:colId xmlns:a16="http://schemas.microsoft.com/office/drawing/2014/main" val="987456346"/>
                    </a:ext>
                  </a:extLst>
                </a:gridCol>
                <a:gridCol w="1341557">
                  <a:extLst>
                    <a:ext uri="{9D8B030D-6E8A-4147-A177-3AD203B41FA5}">
                      <a16:colId xmlns:a16="http://schemas.microsoft.com/office/drawing/2014/main" val="68641070"/>
                    </a:ext>
                  </a:extLst>
                </a:gridCol>
              </a:tblGrid>
              <a:tr h="157354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b="1" kern="0" spc="0" dirty="0" err="1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회차</a:t>
                      </a:r>
                      <a:endParaRPr lang="ko-KR" altLang="en-US" sz="1000" kern="0" spc="0" dirty="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683C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b="1" kern="0" spc="0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새활용플라자</a:t>
                      </a:r>
                      <a:r>
                        <a:rPr lang="en-US" altLang="ko-KR" sz="1000" b="1" kern="0" spc="0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(</a:t>
                      </a:r>
                      <a:r>
                        <a:rPr lang="ko-KR" altLang="en-US" sz="1000" b="1" kern="0" spc="0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출발</a:t>
                      </a:r>
                      <a:r>
                        <a:rPr lang="en-US" altLang="ko-KR" sz="1000" b="1" kern="0" spc="0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)</a:t>
                      </a:r>
                      <a:endParaRPr lang="ko-KR" altLang="en-US" sz="1000" kern="0" spc="0" dirty="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683C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b="1" kern="0" spc="0" dirty="0" err="1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장한평역</a:t>
                      </a:r>
                      <a:r>
                        <a:rPr lang="ko-KR" altLang="en-US" sz="1000" b="1" kern="0" spc="0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 </a:t>
                      </a:r>
                      <a:r>
                        <a:rPr lang="en-US" altLang="ko-KR" sz="1000" b="1" kern="0" spc="0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7</a:t>
                      </a:r>
                      <a:r>
                        <a:rPr lang="ko-KR" altLang="en-US" sz="1000" b="1" kern="0" spc="0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번 출구</a:t>
                      </a:r>
                      <a:endParaRPr lang="ko-KR" altLang="en-US" sz="1000" kern="0" spc="0" dirty="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683C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b="1" kern="0" spc="0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새활용플라자</a:t>
                      </a:r>
                      <a:r>
                        <a:rPr lang="en-US" altLang="ko-KR" sz="1000" b="1" kern="0" spc="0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(</a:t>
                      </a:r>
                      <a:r>
                        <a:rPr lang="ko-KR" altLang="en-US" sz="1000" b="1" kern="0" spc="0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도착</a:t>
                      </a:r>
                      <a:r>
                        <a:rPr lang="en-US" altLang="ko-KR" sz="1000" b="1" kern="0" spc="0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)</a:t>
                      </a:r>
                      <a:endParaRPr lang="ko-KR" altLang="en-US" sz="1000" kern="0" spc="0" dirty="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683C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90003417"/>
                  </a:ext>
                </a:extLst>
              </a:tr>
              <a:tr h="174839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 kern="0" spc="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1</a:t>
                      </a: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F6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 kern="0" spc="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9:35</a:t>
                      </a: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F6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 kern="0" spc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9:40</a:t>
                      </a: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F6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 kern="0" spc="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9:45</a:t>
                      </a: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F6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01854601"/>
                  </a:ext>
                </a:extLst>
              </a:tr>
              <a:tr h="174839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 kern="0" spc="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2</a:t>
                      </a: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F6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 kern="0" spc="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9:55</a:t>
                      </a: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F6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 kern="0" spc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10:00</a:t>
                      </a: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F6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 kern="0" spc="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10:05</a:t>
                      </a: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F6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34863131"/>
                  </a:ext>
                </a:extLst>
              </a:tr>
              <a:tr h="174839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 kern="0" spc="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3</a:t>
                      </a: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F6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 kern="0" spc="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10:15</a:t>
                      </a: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F6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 kern="0" spc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10:20</a:t>
                      </a: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F6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 kern="0" spc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10:25</a:t>
                      </a: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F6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527196"/>
                  </a:ext>
                </a:extLst>
              </a:tr>
              <a:tr h="174839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 kern="0" spc="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4</a:t>
                      </a: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F6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 kern="0" spc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10:35</a:t>
                      </a: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F6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 kern="0" spc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10:40</a:t>
                      </a: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F6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 kern="0" spc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10:45</a:t>
                      </a: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F6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83281799"/>
                  </a:ext>
                </a:extLst>
              </a:tr>
              <a:tr h="174839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 kern="0" spc="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5</a:t>
                      </a: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F6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 kern="0" spc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10:55</a:t>
                      </a: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F6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 kern="0" spc="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11:00</a:t>
                      </a: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F6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 kern="0" spc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11:05</a:t>
                      </a: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F6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16875521"/>
                  </a:ext>
                </a:extLst>
              </a:tr>
              <a:tr h="174839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 kern="0" spc="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6</a:t>
                      </a: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F6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 kern="0" spc="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11:15</a:t>
                      </a: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F6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 kern="0" spc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11:20</a:t>
                      </a: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F6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 kern="0" spc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11:25</a:t>
                      </a: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F6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78724156"/>
                  </a:ext>
                </a:extLst>
              </a:tr>
              <a:tr h="174839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 kern="0" spc="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7</a:t>
                      </a: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F6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 kern="0" spc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11:35</a:t>
                      </a: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F6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 kern="0" spc="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11:40</a:t>
                      </a: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F6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 kern="0" spc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11:45</a:t>
                      </a: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F6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08568048"/>
                  </a:ext>
                </a:extLst>
              </a:tr>
              <a:tr h="174839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 kern="0" spc="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8</a:t>
                      </a: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F6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 kern="0" spc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11:55</a:t>
                      </a: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F6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 kern="0" spc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12:00</a:t>
                      </a: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F6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 kern="0" spc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12:05</a:t>
                      </a: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F6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1109667"/>
                  </a:ext>
                </a:extLst>
              </a:tr>
              <a:tr h="174839">
                <a:tc gridSpan="4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050" kern="0" spc="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12:05 ~ 13:05 </a:t>
                      </a:r>
                      <a:r>
                        <a:rPr lang="ko-KR" altLang="en-US" sz="1050" kern="0" spc="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점심시간 </a:t>
                      </a:r>
                      <a:r>
                        <a:rPr lang="ko-KR" altLang="en-US" sz="1050" kern="0" spc="0" dirty="0" err="1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미운행</a:t>
                      </a:r>
                      <a:endParaRPr lang="ko-KR" altLang="en-US" sz="1050" kern="0" spc="0" dirty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F6FA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2779692"/>
                  </a:ext>
                </a:extLst>
              </a:tr>
              <a:tr h="174839">
                <a:tc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 kern="0" spc="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9</a:t>
                      </a: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F6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 kern="0" spc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13:15</a:t>
                      </a: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F6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 kern="0" spc="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13:20</a:t>
                      </a: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F6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 kern="0" spc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13:25</a:t>
                      </a: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F6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66828344"/>
                  </a:ext>
                </a:extLst>
              </a:tr>
              <a:tr h="174839">
                <a:tc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 kern="0" spc="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10</a:t>
                      </a: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F6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 kern="0" spc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13:35</a:t>
                      </a: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F6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 kern="0" spc="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13:40</a:t>
                      </a: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F6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 kern="0" spc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13:45</a:t>
                      </a: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F6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73753885"/>
                  </a:ext>
                </a:extLst>
              </a:tr>
              <a:tr h="174839">
                <a:tc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 kern="0" spc="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11</a:t>
                      </a: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F6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 kern="0" spc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13:55</a:t>
                      </a: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F6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 kern="0" spc="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14:00</a:t>
                      </a: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F6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 kern="0" spc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14:05</a:t>
                      </a: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F6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79508365"/>
                  </a:ext>
                </a:extLst>
              </a:tr>
              <a:tr h="174839">
                <a:tc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 kern="0" spc="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12</a:t>
                      </a: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F6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 kern="0" spc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14:15</a:t>
                      </a: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F6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 kern="0" spc="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14:20</a:t>
                      </a: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F6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 kern="0" spc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14:25</a:t>
                      </a: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F6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78653769"/>
                  </a:ext>
                </a:extLst>
              </a:tr>
              <a:tr h="174839">
                <a:tc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 kern="0" spc="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13</a:t>
                      </a: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F6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 kern="0" spc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14:35</a:t>
                      </a: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F6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 kern="0" spc="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14:40</a:t>
                      </a: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F6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 kern="0" spc="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14:45</a:t>
                      </a: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F6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84906503"/>
                  </a:ext>
                </a:extLst>
              </a:tr>
              <a:tr h="174839">
                <a:tc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 kern="0" spc="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14</a:t>
                      </a: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F6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 kern="0" spc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14:55</a:t>
                      </a: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F6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 kern="0" spc="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15:00</a:t>
                      </a: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F6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 kern="0" spc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15:05</a:t>
                      </a: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F6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97436485"/>
                  </a:ext>
                </a:extLst>
              </a:tr>
              <a:tr h="174839">
                <a:tc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 kern="0" spc="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15</a:t>
                      </a: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F6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 kern="0" spc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15:15</a:t>
                      </a: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F6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 kern="0" spc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15:20</a:t>
                      </a: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F6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 kern="0" spc="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15:25</a:t>
                      </a: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F6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52275362"/>
                  </a:ext>
                </a:extLst>
              </a:tr>
              <a:tr h="174839">
                <a:tc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 kern="0" spc="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16</a:t>
                      </a: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F6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 kern="0" spc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15:35</a:t>
                      </a: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F6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 kern="0" spc="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15:40</a:t>
                      </a: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F6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 kern="0" spc="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15:45</a:t>
                      </a: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F6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41642128"/>
                  </a:ext>
                </a:extLst>
              </a:tr>
              <a:tr h="174839">
                <a:tc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 kern="0" spc="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17</a:t>
                      </a: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F6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 kern="0" spc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15:55</a:t>
                      </a: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F6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 kern="0" spc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16:00</a:t>
                      </a: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F6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 kern="0" spc="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16:05</a:t>
                      </a: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F6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87862335"/>
                  </a:ext>
                </a:extLst>
              </a:tr>
              <a:tr h="174839">
                <a:tc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 kern="0" spc="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18</a:t>
                      </a: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F6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 kern="0" spc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16:15</a:t>
                      </a: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F6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 kern="0" spc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16:20</a:t>
                      </a: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F6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 kern="0" spc="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16:25</a:t>
                      </a: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F6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0950947"/>
                  </a:ext>
                </a:extLst>
              </a:tr>
              <a:tr h="174839">
                <a:tc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 kern="0" spc="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19</a:t>
                      </a: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F6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 kern="0" spc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16:35</a:t>
                      </a: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F6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 kern="0" spc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16:40</a:t>
                      </a: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F6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 kern="0" spc="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16:45</a:t>
                      </a: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F6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07152338"/>
                  </a:ext>
                </a:extLst>
              </a:tr>
              <a:tr h="174839">
                <a:tc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 kern="0" spc="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20</a:t>
                      </a: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F6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 kern="0" spc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16:55</a:t>
                      </a: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F6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 kern="0" spc="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17:00</a:t>
                      </a: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F6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 kern="0" spc="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17:05</a:t>
                      </a: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F6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40176044"/>
                  </a:ext>
                </a:extLst>
              </a:tr>
              <a:tr h="174839">
                <a:tc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 kern="0" spc="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21</a:t>
                      </a: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F6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 kern="0" spc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17:15</a:t>
                      </a: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F6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 kern="0" spc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17:20</a:t>
                      </a: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F6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 kern="0" spc="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17:25</a:t>
                      </a: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F6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55456711"/>
                  </a:ext>
                </a:extLst>
              </a:tr>
              <a:tr h="174839">
                <a:tc gridSpan="4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50" kern="0" spc="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총 </a:t>
                      </a:r>
                      <a:r>
                        <a:rPr lang="en-US" altLang="ko-KR" sz="1050" kern="0" spc="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21</a:t>
                      </a:r>
                      <a:r>
                        <a:rPr lang="ko-KR" altLang="en-US" sz="1050" kern="0" spc="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회 운행</a:t>
                      </a: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F6FA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57096551"/>
                  </a:ext>
                </a:extLst>
              </a:tr>
            </a:tbl>
          </a:graphicData>
        </a:graphic>
      </p:graphicFrame>
      <p:sp>
        <p:nvSpPr>
          <p:cNvPr id="83" name="사각형: 둥근 모서리 82">
            <a:extLst>
              <a:ext uri="{FF2B5EF4-FFF2-40B4-BE49-F238E27FC236}">
                <a16:creationId xmlns:a16="http://schemas.microsoft.com/office/drawing/2014/main" id="{B6FD9D28-4577-6172-CFC5-D5351E2F50DC}"/>
              </a:ext>
            </a:extLst>
          </p:cNvPr>
          <p:cNvSpPr/>
          <p:nvPr/>
        </p:nvSpPr>
        <p:spPr>
          <a:xfrm>
            <a:off x="187441" y="2230699"/>
            <a:ext cx="982159" cy="982159"/>
          </a:xfrm>
          <a:prstGeom prst="roundRect">
            <a:avLst/>
          </a:prstGeom>
          <a:solidFill>
            <a:sysClr val="window" lastClr="FFFFFF"/>
          </a:solidFill>
          <a:ln w="38100" cap="flat" cmpd="sng" algn="ctr">
            <a:solidFill>
              <a:srgbClr val="EE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2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84" name="TextBox 83">
            <a:extLst>
              <a:ext uri="{FF2B5EF4-FFF2-40B4-BE49-F238E27FC236}">
                <a16:creationId xmlns:a16="http://schemas.microsoft.com/office/drawing/2014/main" id="{D26924FD-14A5-7360-698E-7F0FFAD9B55B}"/>
              </a:ext>
            </a:extLst>
          </p:cNvPr>
          <p:cNvSpPr txBox="1"/>
          <p:nvPr/>
        </p:nvSpPr>
        <p:spPr>
          <a:xfrm>
            <a:off x="265462" y="2266919"/>
            <a:ext cx="88998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000" b="1" dirty="0">
                <a:solidFill>
                  <a:srgbClr val="4F81BD"/>
                </a:solidFill>
                <a:latin typeface="+mn-ea"/>
              </a:rPr>
              <a:t>25</a:t>
            </a:r>
            <a:r>
              <a:rPr lang="ko-KR" altLang="en-US" sz="1000" b="1" dirty="0">
                <a:solidFill>
                  <a:srgbClr val="4F81BD"/>
                </a:solidFill>
                <a:latin typeface="+mn-ea"/>
              </a:rPr>
              <a:t>인승 버스</a:t>
            </a:r>
          </a:p>
        </p:txBody>
      </p:sp>
      <p:pic>
        <p:nvPicPr>
          <p:cNvPr id="85" name="그림 84" descr="버스 - 무료 교통개 아이콘">
            <a:extLst>
              <a:ext uri="{FF2B5EF4-FFF2-40B4-BE49-F238E27FC236}">
                <a16:creationId xmlns:a16="http://schemas.microsoft.com/office/drawing/2014/main" id="{6156677E-9D10-6BB2-B641-6D546276198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13066" y="2470811"/>
            <a:ext cx="732903" cy="7329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363924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862336E-126F-B1DD-61CB-235C4870DCE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직사각형 2">
            <a:extLst>
              <a:ext uri="{FF2B5EF4-FFF2-40B4-BE49-F238E27FC236}">
                <a16:creationId xmlns:a16="http://schemas.microsoft.com/office/drawing/2014/main" id="{3E88E652-C8EE-CC66-C515-99AFFD598340}"/>
              </a:ext>
            </a:extLst>
          </p:cNvPr>
          <p:cNvSpPr/>
          <p:nvPr/>
        </p:nvSpPr>
        <p:spPr>
          <a:xfrm>
            <a:off x="0" y="1"/>
            <a:ext cx="9906000" cy="6543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6" name="사각형: 둥근 위쪽 모서리 55">
            <a:extLst>
              <a:ext uri="{FF2B5EF4-FFF2-40B4-BE49-F238E27FC236}">
                <a16:creationId xmlns:a16="http://schemas.microsoft.com/office/drawing/2014/main" id="{55899B53-83BC-52B7-7E7D-FFCA7F8933C6}"/>
              </a:ext>
            </a:extLst>
          </p:cNvPr>
          <p:cNvSpPr/>
          <p:nvPr/>
        </p:nvSpPr>
        <p:spPr>
          <a:xfrm rot="5400000">
            <a:off x="598022" y="-490731"/>
            <a:ext cx="431422" cy="1627468"/>
          </a:xfrm>
          <a:prstGeom prst="round2Same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사각형: 둥근 위쪽 모서리 14">
            <a:extLst>
              <a:ext uri="{FF2B5EF4-FFF2-40B4-BE49-F238E27FC236}">
                <a16:creationId xmlns:a16="http://schemas.microsoft.com/office/drawing/2014/main" id="{9DE8DFAF-EC05-E195-2693-CD971DEFFFA9}"/>
              </a:ext>
            </a:extLst>
          </p:cNvPr>
          <p:cNvSpPr/>
          <p:nvPr/>
        </p:nvSpPr>
        <p:spPr>
          <a:xfrm rot="16200000">
            <a:off x="7351282" y="-2016006"/>
            <a:ext cx="446555" cy="4662883"/>
          </a:xfrm>
          <a:prstGeom prst="round2Same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27" name="그림 26">
            <a:extLst>
              <a:ext uri="{FF2B5EF4-FFF2-40B4-BE49-F238E27FC236}">
                <a16:creationId xmlns:a16="http://schemas.microsoft.com/office/drawing/2014/main" id="{C7DB138F-2A50-ADA1-1E85-180926F3C4C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115" y="143176"/>
            <a:ext cx="1307973" cy="359652"/>
          </a:xfrm>
          <a:prstGeom prst="rect">
            <a:avLst/>
          </a:prstGeom>
        </p:spPr>
      </p:pic>
      <p:pic>
        <p:nvPicPr>
          <p:cNvPr id="29" name="그림 28">
            <a:extLst>
              <a:ext uri="{FF2B5EF4-FFF2-40B4-BE49-F238E27FC236}">
                <a16:creationId xmlns:a16="http://schemas.microsoft.com/office/drawing/2014/main" id="{9BE24854-034F-1F6D-F142-06396902884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5459" y="154705"/>
            <a:ext cx="4439873" cy="376613"/>
          </a:xfrm>
          <a:prstGeom prst="rect">
            <a:avLst/>
          </a:prstGeom>
        </p:spPr>
      </p:pic>
      <p:sp>
        <p:nvSpPr>
          <p:cNvPr id="31" name="직사각형 30">
            <a:extLst>
              <a:ext uri="{FF2B5EF4-FFF2-40B4-BE49-F238E27FC236}">
                <a16:creationId xmlns:a16="http://schemas.microsoft.com/office/drawing/2014/main" id="{7B99C2AC-8CB2-FF23-4193-BE7C2B3993E2}"/>
              </a:ext>
            </a:extLst>
          </p:cNvPr>
          <p:cNvSpPr/>
          <p:nvPr/>
        </p:nvSpPr>
        <p:spPr>
          <a:xfrm>
            <a:off x="0" y="6588798"/>
            <a:ext cx="9906000" cy="26671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5" name="슬라이드 번호 개체 틀 7">
            <a:extLst>
              <a:ext uri="{FF2B5EF4-FFF2-40B4-BE49-F238E27FC236}">
                <a16:creationId xmlns:a16="http://schemas.microsoft.com/office/drawing/2014/main" id="{1DFB6A58-5F8D-785C-20A6-BD0ACFA27D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825398" y="6586979"/>
            <a:ext cx="2057400" cy="266714"/>
          </a:xfrm>
        </p:spPr>
        <p:txBody>
          <a:bodyPr/>
          <a:lstStyle/>
          <a:p>
            <a:fld id="{EBCF55AB-3031-4D67-B7B4-13E240E5B5B1}" type="slidenum">
              <a:rPr lang="ko-KR" altLang="en-US" sz="1400" b="1" smtClean="0">
                <a:solidFill>
                  <a:schemeClr val="bg1"/>
                </a:solidFill>
              </a:rPr>
              <a:t>6</a:t>
            </a:fld>
            <a:endParaRPr lang="ko-KR" altLang="en-US" sz="1400" b="1" dirty="0">
              <a:solidFill>
                <a:schemeClr val="bg1"/>
              </a:solidFill>
            </a:endParaRPr>
          </a:p>
        </p:txBody>
      </p:sp>
      <p:sp>
        <p:nvSpPr>
          <p:cNvPr id="19" name="직사각형 18">
            <a:extLst>
              <a:ext uri="{FF2B5EF4-FFF2-40B4-BE49-F238E27FC236}">
                <a16:creationId xmlns:a16="http://schemas.microsoft.com/office/drawing/2014/main" id="{823F556C-1A03-4227-F067-237C18906A18}"/>
              </a:ext>
            </a:extLst>
          </p:cNvPr>
          <p:cNvSpPr/>
          <p:nvPr/>
        </p:nvSpPr>
        <p:spPr>
          <a:xfrm flipV="1">
            <a:off x="124287" y="1445325"/>
            <a:ext cx="9657425" cy="108267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7A45AD83-EE06-53CF-4DCA-CBE6A6851102}"/>
              </a:ext>
            </a:extLst>
          </p:cNvPr>
          <p:cNvSpPr txBox="1"/>
          <p:nvPr/>
        </p:nvSpPr>
        <p:spPr>
          <a:xfrm>
            <a:off x="133165" y="768217"/>
            <a:ext cx="4249881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>
                <a:latin typeface="+mn-ea"/>
              </a:rPr>
              <a:t>2025</a:t>
            </a:r>
            <a:r>
              <a:rPr lang="ko-KR" altLang="en-US" dirty="0">
                <a:latin typeface="+mn-ea"/>
              </a:rPr>
              <a:t> 서울특별시 </a:t>
            </a:r>
            <a:r>
              <a:rPr lang="ko-KR" altLang="en-US" dirty="0" err="1">
                <a:latin typeface="+mn-ea"/>
              </a:rPr>
              <a:t>물산업</a:t>
            </a:r>
            <a:r>
              <a:rPr lang="ko-KR" altLang="en-US" dirty="0">
                <a:latin typeface="+mn-ea"/>
              </a:rPr>
              <a:t> 일자리박람회 </a:t>
            </a:r>
          </a:p>
          <a:p>
            <a:r>
              <a:rPr lang="ko-KR" altLang="en-US" sz="2000" b="1" dirty="0">
                <a:latin typeface="+mn-ea"/>
              </a:rPr>
              <a:t>참가자 지원</a:t>
            </a:r>
          </a:p>
        </p:txBody>
      </p:sp>
      <p:sp>
        <p:nvSpPr>
          <p:cNvPr id="5" name="사각형: 둥근 모서리 4">
            <a:extLst>
              <a:ext uri="{FF2B5EF4-FFF2-40B4-BE49-F238E27FC236}">
                <a16:creationId xmlns:a16="http://schemas.microsoft.com/office/drawing/2014/main" id="{336D1E4D-3A0B-69DC-EDF6-66AEC907B0E1}"/>
              </a:ext>
            </a:extLst>
          </p:cNvPr>
          <p:cNvSpPr/>
          <p:nvPr/>
        </p:nvSpPr>
        <p:spPr>
          <a:xfrm>
            <a:off x="142041" y="1690880"/>
            <a:ext cx="2829110" cy="266714"/>
          </a:xfrm>
          <a:prstGeom prst="roundRect">
            <a:avLst>
              <a:gd name="adj" fmla="val 26653"/>
            </a:avLst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ctr"/>
            <a:r>
              <a:rPr lang="ko-KR" altLang="en-US" sz="1400" b="1" dirty="0" err="1">
                <a:solidFill>
                  <a:schemeClr val="bg1"/>
                </a:solidFill>
                <a:latin typeface="+mn-ea"/>
              </a:rPr>
              <a:t>푸드</a:t>
            </a:r>
            <a:r>
              <a:rPr lang="ko-KR" altLang="en-US" sz="1400" b="1" dirty="0">
                <a:solidFill>
                  <a:schemeClr val="bg1"/>
                </a:solidFill>
                <a:latin typeface="+mn-ea"/>
              </a:rPr>
              <a:t> 트럭</a:t>
            </a:r>
          </a:p>
        </p:txBody>
      </p:sp>
      <p:graphicFrame>
        <p:nvGraphicFramePr>
          <p:cNvPr id="6" name="표 5">
            <a:extLst>
              <a:ext uri="{FF2B5EF4-FFF2-40B4-BE49-F238E27FC236}">
                <a16:creationId xmlns:a16="http://schemas.microsoft.com/office/drawing/2014/main" id="{6499A047-DB31-839F-1E55-0CC23445DC5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21520553"/>
              </p:ext>
            </p:extLst>
          </p:nvPr>
        </p:nvGraphicFramePr>
        <p:xfrm>
          <a:off x="142041" y="2070922"/>
          <a:ext cx="5210360" cy="109003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9356">
                  <a:extLst>
                    <a:ext uri="{9D8B030D-6E8A-4147-A177-3AD203B41FA5}">
                      <a16:colId xmlns:a16="http://schemas.microsoft.com/office/drawing/2014/main" val="4039528849"/>
                    </a:ext>
                  </a:extLst>
                </a:gridCol>
                <a:gridCol w="187589">
                  <a:extLst>
                    <a:ext uri="{9D8B030D-6E8A-4147-A177-3AD203B41FA5}">
                      <a16:colId xmlns:a16="http://schemas.microsoft.com/office/drawing/2014/main" val="2828760148"/>
                    </a:ext>
                  </a:extLst>
                </a:gridCol>
                <a:gridCol w="3883415">
                  <a:extLst>
                    <a:ext uri="{9D8B030D-6E8A-4147-A177-3AD203B41FA5}">
                      <a16:colId xmlns:a16="http://schemas.microsoft.com/office/drawing/2014/main" val="444912335"/>
                    </a:ext>
                  </a:extLst>
                </a:gridCol>
              </a:tblGrid>
              <a:tr h="363345"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200" spc="3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운영 내용</a:t>
                      </a:r>
                      <a:endParaRPr lang="ko-KR" altLang="en-US" sz="1200" b="1" spc="3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dirty="0">
                        <a:latin typeface="+mn-ea"/>
                        <a:ea typeface="+mn-ea"/>
                      </a:endParaRPr>
                    </a:p>
                  </a:txBody>
                  <a:tcPr marL="72000" marR="7200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간단한 간식거리</a:t>
                      </a:r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(</a:t>
                      </a:r>
                      <a:r>
                        <a:rPr lang="ko-KR" altLang="en-US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츄러스</a:t>
                      </a:r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) </a:t>
                      </a:r>
                      <a:r>
                        <a:rPr lang="ko-KR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및 간단한 끼니</a:t>
                      </a:r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(</a:t>
                      </a:r>
                      <a:r>
                        <a:rPr lang="ko-KR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버거 등</a:t>
                      </a:r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) </a:t>
                      </a:r>
                      <a:r>
                        <a:rPr lang="ko-KR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판매의</a:t>
                      </a:r>
                      <a:endParaRPr lang="en-US" altLang="ko-KR" sz="11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  <a:p>
                      <a:pPr latinLnBrk="1"/>
                      <a:r>
                        <a:rPr lang="ko-KR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총 </a:t>
                      </a:r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2</a:t>
                      </a:r>
                      <a:r>
                        <a:rPr lang="ko-KR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대의 </a:t>
                      </a:r>
                      <a:r>
                        <a:rPr lang="ko-KR" altLang="en-US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푸드</a:t>
                      </a:r>
                      <a:r>
                        <a:rPr lang="ko-KR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 트럭 운영</a:t>
                      </a:r>
                    </a:p>
                  </a:txBody>
                  <a:tcPr marL="72000" marR="7200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72531461"/>
                  </a:ext>
                </a:extLst>
              </a:tr>
              <a:tr h="363345"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200" b="1" spc="3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운영 트럭</a:t>
                      </a:r>
                    </a:p>
                  </a:txBody>
                  <a:tcPr marL="36000" marR="36000" marT="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dirty="0">
                        <a:latin typeface="+mn-ea"/>
                        <a:ea typeface="+mn-ea"/>
                      </a:endParaRPr>
                    </a:p>
                  </a:txBody>
                  <a:tcPr marL="72000" marR="7200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100" b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① </a:t>
                      </a:r>
                      <a:r>
                        <a:rPr lang="ko-KR" altLang="en-US" sz="1100" b="0" dirty="0" err="1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츄러스</a:t>
                      </a:r>
                      <a:r>
                        <a:rPr lang="ko-KR" altLang="en-US" sz="1100" b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 등 트럭 ②버거</a:t>
                      </a:r>
                      <a:r>
                        <a:rPr lang="en-US" altLang="ko-KR" sz="1100" b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(</a:t>
                      </a:r>
                      <a:r>
                        <a:rPr lang="ko-KR" altLang="en-US" sz="1100" b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샌드위치</a:t>
                      </a:r>
                      <a:r>
                        <a:rPr lang="en-US" altLang="ko-KR" sz="1100" b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) </a:t>
                      </a:r>
                      <a:r>
                        <a:rPr lang="ko-KR" altLang="en-US" sz="1100" b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등 트럭 총 </a:t>
                      </a:r>
                      <a:r>
                        <a:rPr lang="en-US" altLang="ko-KR" sz="1100" b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2</a:t>
                      </a:r>
                      <a:r>
                        <a:rPr lang="ko-KR" altLang="en-US" sz="1100" b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대</a:t>
                      </a:r>
                    </a:p>
                  </a:txBody>
                  <a:tcPr marL="72000" marR="7200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2186537"/>
                  </a:ext>
                </a:extLst>
              </a:tr>
              <a:tr h="363345"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200" b="1" spc="3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증정 대상</a:t>
                      </a:r>
                    </a:p>
                  </a:txBody>
                  <a:tcPr marL="36000" marR="36000" marT="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100" b="1" dirty="0">
                        <a:solidFill>
                          <a:schemeClr val="bg1"/>
                        </a:solidFill>
                        <a:latin typeface="+mn-ea"/>
                        <a:ea typeface="+mn-ea"/>
                      </a:endParaRPr>
                    </a:p>
                  </a:txBody>
                  <a:tcPr marL="72000" marR="7200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100" b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오전 </a:t>
                      </a:r>
                      <a:r>
                        <a:rPr lang="en-US" altLang="ko-KR" sz="1100" b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10</a:t>
                      </a:r>
                      <a:r>
                        <a:rPr lang="ko-KR" altLang="en-US" sz="1100" b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시 개막식 참석 단체 학교 전원 </a:t>
                      </a:r>
                      <a:r>
                        <a:rPr lang="ko-KR" altLang="en-US" sz="1100" b="0" dirty="0" err="1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푸드트럭</a:t>
                      </a:r>
                      <a:r>
                        <a:rPr lang="ko-KR" altLang="en-US" sz="1100" b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 쿠폰 증정</a:t>
                      </a:r>
                      <a:r>
                        <a:rPr lang="en-US" altLang="ko-KR" sz="1100" b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!</a:t>
                      </a:r>
                      <a:endParaRPr lang="ko-KR" altLang="en-US" sz="1100" b="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72000" marR="7200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84938627"/>
                  </a:ext>
                </a:extLst>
              </a:tr>
            </a:tbl>
          </a:graphicData>
        </a:graphic>
      </p:graphicFrame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id="{79B119BB-336D-A03B-D153-9558E71EBAA4}"/>
              </a:ext>
            </a:extLst>
          </p:cNvPr>
          <p:cNvSpPr/>
          <p:nvPr/>
        </p:nvSpPr>
        <p:spPr>
          <a:xfrm>
            <a:off x="124287" y="3325523"/>
            <a:ext cx="2829110" cy="266714"/>
          </a:xfrm>
          <a:prstGeom prst="roundRect">
            <a:avLst>
              <a:gd name="adj" fmla="val 26653"/>
            </a:avLst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ctr"/>
            <a:r>
              <a:rPr lang="ko-KR" altLang="en-US" sz="1400" b="1" dirty="0">
                <a:solidFill>
                  <a:schemeClr val="bg1"/>
                </a:solidFill>
                <a:latin typeface="+mn-ea"/>
              </a:rPr>
              <a:t>운영사무국</a:t>
            </a:r>
            <a:r>
              <a:rPr lang="en-US" altLang="ko-KR" sz="1400" b="1" dirty="0">
                <a:solidFill>
                  <a:schemeClr val="bg1"/>
                </a:solidFill>
                <a:latin typeface="+mn-ea"/>
              </a:rPr>
              <a:t>/</a:t>
            </a:r>
            <a:r>
              <a:rPr lang="ko-KR" altLang="en-US" sz="1400" b="1" dirty="0">
                <a:solidFill>
                  <a:schemeClr val="bg1"/>
                </a:solidFill>
                <a:latin typeface="+mn-ea"/>
              </a:rPr>
              <a:t>참가자 지원센터</a:t>
            </a:r>
          </a:p>
        </p:txBody>
      </p:sp>
      <p:graphicFrame>
        <p:nvGraphicFramePr>
          <p:cNvPr id="8" name="표 7">
            <a:extLst>
              <a:ext uri="{FF2B5EF4-FFF2-40B4-BE49-F238E27FC236}">
                <a16:creationId xmlns:a16="http://schemas.microsoft.com/office/drawing/2014/main" id="{80F09058-9133-BA21-71DB-A63523B3911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43102646"/>
              </p:ext>
            </p:extLst>
          </p:nvPr>
        </p:nvGraphicFramePr>
        <p:xfrm>
          <a:off x="124287" y="3705565"/>
          <a:ext cx="5210360" cy="109003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9356">
                  <a:extLst>
                    <a:ext uri="{9D8B030D-6E8A-4147-A177-3AD203B41FA5}">
                      <a16:colId xmlns:a16="http://schemas.microsoft.com/office/drawing/2014/main" val="4039528849"/>
                    </a:ext>
                  </a:extLst>
                </a:gridCol>
                <a:gridCol w="187589">
                  <a:extLst>
                    <a:ext uri="{9D8B030D-6E8A-4147-A177-3AD203B41FA5}">
                      <a16:colId xmlns:a16="http://schemas.microsoft.com/office/drawing/2014/main" val="2828760148"/>
                    </a:ext>
                  </a:extLst>
                </a:gridCol>
                <a:gridCol w="3883415">
                  <a:extLst>
                    <a:ext uri="{9D8B030D-6E8A-4147-A177-3AD203B41FA5}">
                      <a16:colId xmlns:a16="http://schemas.microsoft.com/office/drawing/2014/main" val="444912335"/>
                    </a:ext>
                  </a:extLst>
                </a:gridCol>
              </a:tblGrid>
              <a:tr h="363345"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200" spc="3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운영 내용</a:t>
                      </a:r>
                      <a:endParaRPr lang="ko-KR" altLang="en-US" sz="1200" b="1" spc="3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dirty="0">
                        <a:latin typeface="+mn-ea"/>
                        <a:ea typeface="+mn-ea"/>
                      </a:endParaRPr>
                    </a:p>
                  </a:txBody>
                  <a:tcPr marL="72000" marR="7200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참가기업 안내 및 지원</a:t>
                      </a:r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, </a:t>
                      </a:r>
                      <a:r>
                        <a:rPr lang="ko-KR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행사 총괄 감독 및 안전 관리</a:t>
                      </a:r>
                      <a:endParaRPr lang="en-US" altLang="ko-KR" sz="11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  <a:p>
                      <a:pPr latinLnBrk="1"/>
                      <a:r>
                        <a:rPr lang="ko-KR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출력</a:t>
                      </a:r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, </a:t>
                      </a:r>
                      <a:r>
                        <a:rPr lang="ko-KR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복사</a:t>
                      </a:r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, </a:t>
                      </a:r>
                      <a:r>
                        <a:rPr lang="ko-KR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문구지원</a:t>
                      </a:r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, </a:t>
                      </a:r>
                      <a:r>
                        <a:rPr lang="ko-KR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핸드폰 등 충전 서비스 등</a:t>
                      </a:r>
                      <a:endParaRPr lang="en-US" altLang="ko-KR" sz="11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72000" marR="7200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72531461"/>
                  </a:ext>
                </a:extLst>
              </a:tr>
              <a:tr h="363345"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200" b="1" spc="3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확인증 발급</a:t>
                      </a:r>
                    </a:p>
                  </a:txBody>
                  <a:tcPr marL="36000" marR="36000" marT="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dirty="0">
                        <a:latin typeface="+mn-ea"/>
                        <a:ea typeface="+mn-ea"/>
                      </a:endParaRPr>
                    </a:p>
                  </a:txBody>
                  <a:tcPr marL="72000" marR="7200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100" b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참가 구직자 참가 확인증 발급 등 </a:t>
                      </a:r>
                    </a:p>
                  </a:txBody>
                  <a:tcPr marL="72000" marR="7200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2186537"/>
                  </a:ext>
                </a:extLst>
              </a:tr>
              <a:tr h="363345"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200" b="1" spc="3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부스 위치</a:t>
                      </a:r>
                    </a:p>
                  </a:txBody>
                  <a:tcPr marL="36000" marR="36000" marT="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100" b="1" dirty="0">
                        <a:solidFill>
                          <a:schemeClr val="bg1"/>
                        </a:solidFill>
                        <a:latin typeface="+mn-ea"/>
                        <a:ea typeface="+mn-ea"/>
                      </a:endParaRPr>
                    </a:p>
                  </a:txBody>
                  <a:tcPr marL="72000" marR="7200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100" b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서울 하수도과학관 내 </a:t>
                      </a:r>
                      <a:r>
                        <a:rPr lang="en-US" altLang="ko-KR" sz="1100" b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2</a:t>
                      </a:r>
                      <a:r>
                        <a:rPr lang="ko-KR" altLang="en-US" sz="1100" b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층 설치</a:t>
                      </a:r>
                    </a:p>
                  </a:txBody>
                  <a:tcPr marL="72000" marR="7200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84938627"/>
                  </a:ext>
                </a:extLst>
              </a:tr>
            </a:tbl>
          </a:graphicData>
        </a:graphic>
      </p:graphicFrame>
      <p:pic>
        <p:nvPicPr>
          <p:cNvPr id="10" name="Picture 4">
            <a:extLst>
              <a:ext uri="{FF2B5EF4-FFF2-40B4-BE49-F238E27FC236}">
                <a16:creationId xmlns:a16="http://schemas.microsoft.com/office/drawing/2014/main" id="{536C81F5-2F75-0B5B-1645-1C6C438A882A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50626" t="67351" r="20282" b="15397"/>
          <a:stretch>
            <a:fillRect/>
          </a:stretch>
        </p:blipFill>
        <p:spPr>
          <a:xfrm>
            <a:off x="5501204" y="1690880"/>
            <a:ext cx="4244997" cy="1470077"/>
          </a:xfrm>
          <a:prstGeom prst="rect">
            <a:avLst/>
          </a:prstGeom>
          <a:noFill/>
          <a:ln>
            <a:noFill/>
          </a:ln>
          <a:effectLst/>
        </p:spPr>
      </p:pic>
      <p:grpSp>
        <p:nvGrpSpPr>
          <p:cNvPr id="11" name="그룹 10">
            <a:extLst>
              <a:ext uri="{FF2B5EF4-FFF2-40B4-BE49-F238E27FC236}">
                <a16:creationId xmlns:a16="http://schemas.microsoft.com/office/drawing/2014/main" id="{41372087-E619-6321-8B09-5477291B7848}"/>
              </a:ext>
            </a:extLst>
          </p:cNvPr>
          <p:cNvGrpSpPr/>
          <p:nvPr/>
        </p:nvGrpSpPr>
        <p:grpSpPr>
          <a:xfrm>
            <a:off x="5492328" y="3325523"/>
            <a:ext cx="4253873" cy="1470077"/>
            <a:chOff x="5492328" y="4971443"/>
            <a:chExt cx="4253873" cy="1470077"/>
          </a:xfrm>
        </p:grpSpPr>
        <p:pic>
          <p:nvPicPr>
            <p:cNvPr id="12" name="그림 11">
              <a:extLst>
                <a:ext uri="{FF2B5EF4-FFF2-40B4-BE49-F238E27FC236}">
                  <a16:creationId xmlns:a16="http://schemas.microsoft.com/office/drawing/2014/main" id="{632D0A6F-1571-5511-0BE8-480AA7719458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9066" t="35184" r="8476" b="32341"/>
            <a:stretch>
              <a:fillRect/>
            </a:stretch>
          </p:blipFill>
          <p:spPr>
            <a:xfrm>
              <a:off x="5501204" y="5125349"/>
              <a:ext cx="4244997" cy="1182370"/>
            </a:xfrm>
            <a:prstGeom prst="rect">
              <a:avLst/>
            </a:prstGeom>
          </p:spPr>
        </p:pic>
        <p:sp>
          <p:nvSpPr>
            <p:cNvPr id="13" name="직사각형 12">
              <a:extLst>
                <a:ext uri="{FF2B5EF4-FFF2-40B4-BE49-F238E27FC236}">
                  <a16:creationId xmlns:a16="http://schemas.microsoft.com/office/drawing/2014/main" id="{5EAA1A18-8FA5-7850-18E1-1BB9A3D8F8F5}"/>
                </a:ext>
              </a:extLst>
            </p:cNvPr>
            <p:cNvSpPr/>
            <p:nvPr/>
          </p:nvSpPr>
          <p:spPr>
            <a:xfrm>
              <a:off x="5492328" y="4971443"/>
              <a:ext cx="4244997" cy="1470077"/>
            </a:xfrm>
            <a:prstGeom prst="rect">
              <a:avLst/>
            </a:prstGeom>
            <a:noFill/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85197213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94A0618-2785-6E39-AC14-276D089BCF0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직사각형 2">
            <a:extLst>
              <a:ext uri="{FF2B5EF4-FFF2-40B4-BE49-F238E27FC236}">
                <a16:creationId xmlns:a16="http://schemas.microsoft.com/office/drawing/2014/main" id="{C1B7B0C1-7CF5-05F5-8260-F045D4E00041}"/>
              </a:ext>
            </a:extLst>
          </p:cNvPr>
          <p:cNvSpPr/>
          <p:nvPr/>
        </p:nvSpPr>
        <p:spPr>
          <a:xfrm>
            <a:off x="0" y="1"/>
            <a:ext cx="9906000" cy="6543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6" name="사각형: 둥근 위쪽 모서리 55">
            <a:extLst>
              <a:ext uri="{FF2B5EF4-FFF2-40B4-BE49-F238E27FC236}">
                <a16:creationId xmlns:a16="http://schemas.microsoft.com/office/drawing/2014/main" id="{93954A28-537B-6CEC-D1B6-D6AC83C630AA}"/>
              </a:ext>
            </a:extLst>
          </p:cNvPr>
          <p:cNvSpPr/>
          <p:nvPr/>
        </p:nvSpPr>
        <p:spPr>
          <a:xfrm rot="5400000">
            <a:off x="598022" y="-490731"/>
            <a:ext cx="431422" cy="1627468"/>
          </a:xfrm>
          <a:prstGeom prst="round2Same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사각형: 둥근 위쪽 모서리 14">
            <a:extLst>
              <a:ext uri="{FF2B5EF4-FFF2-40B4-BE49-F238E27FC236}">
                <a16:creationId xmlns:a16="http://schemas.microsoft.com/office/drawing/2014/main" id="{310401AF-5890-C715-0333-844B0929B53E}"/>
              </a:ext>
            </a:extLst>
          </p:cNvPr>
          <p:cNvSpPr/>
          <p:nvPr/>
        </p:nvSpPr>
        <p:spPr>
          <a:xfrm rot="16200000">
            <a:off x="7351282" y="-2016006"/>
            <a:ext cx="446555" cy="4662883"/>
          </a:xfrm>
          <a:prstGeom prst="round2Same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27" name="그림 26">
            <a:extLst>
              <a:ext uri="{FF2B5EF4-FFF2-40B4-BE49-F238E27FC236}">
                <a16:creationId xmlns:a16="http://schemas.microsoft.com/office/drawing/2014/main" id="{30BE56B0-1B54-5D8B-71A7-EA88040F010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115" y="143176"/>
            <a:ext cx="1307973" cy="359652"/>
          </a:xfrm>
          <a:prstGeom prst="rect">
            <a:avLst/>
          </a:prstGeom>
        </p:spPr>
      </p:pic>
      <p:pic>
        <p:nvPicPr>
          <p:cNvPr id="29" name="그림 28">
            <a:extLst>
              <a:ext uri="{FF2B5EF4-FFF2-40B4-BE49-F238E27FC236}">
                <a16:creationId xmlns:a16="http://schemas.microsoft.com/office/drawing/2014/main" id="{EF9397FF-90F3-2107-FD43-C5B4F941B8C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5459" y="154705"/>
            <a:ext cx="4439873" cy="376613"/>
          </a:xfrm>
          <a:prstGeom prst="rect">
            <a:avLst/>
          </a:prstGeom>
        </p:spPr>
      </p:pic>
      <p:sp>
        <p:nvSpPr>
          <p:cNvPr id="31" name="직사각형 30">
            <a:extLst>
              <a:ext uri="{FF2B5EF4-FFF2-40B4-BE49-F238E27FC236}">
                <a16:creationId xmlns:a16="http://schemas.microsoft.com/office/drawing/2014/main" id="{0C21457B-ED70-9A06-C324-E87BB5E94BD8}"/>
              </a:ext>
            </a:extLst>
          </p:cNvPr>
          <p:cNvSpPr/>
          <p:nvPr/>
        </p:nvSpPr>
        <p:spPr>
          <a:xfrm>
            <a:off x="0" y="6588798"/>
            <a:ext cx="9906000" cy="26671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5" name="슬라이드 번호 개체 틀 7">
            <a:extLst>
              <a:ext uri="{FF2B5EF4-FFF2-40B4-BE49-F238E27FC236}">
                <a16:creationId xmlns:a16="http://schemas.microsoft.com/office/drawing/2014/main" id="{44514626-D50A-877D-EBD8-0EE46F1C13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825398" y="6586979"/>
            <a:ext cx="2057400" cy="266714"/>
          </a:xfrm>
        </p:spPr>
        <p:txBody>
          <a:bodyPr/>
          <a:lstStyle/>
          <a:p>
            <a:fld id="{EBCF55AB-3031-4D67-B7B4-13E240E5B5B1}" type="slidenum">
              <a:rPr lang="ko-KR" altLang="en-US" sz="1400" b="1" smtClean="0">
                <a:solidFill>
                  <a:schemeClr val="bg1"/>
                </a:solidFill>
              </a:rPr>
              <a:t>7</a:t>
            </a:fld>
            <a:endParaRPr lang="ko-KR" altLang="en-US" sz="1400" b="1" dirty="0">
              <a:solidFill>
                <a:schemeClr val="bg1"/>
              </a:solidFill>
            </a:endParaRPr>
          </a:p>
        </p:txBody>
      </p:sp>
      <p:sp>
        <p:nvSpPr>
          <p:cNvPr id="19" name="직사각형 18">
            <a:extLst>
              <a:ext uri="{FF2B5EF4-FFF2-40B4-BE49-F238E27FC236}">
                <a16:creationId xmlns:a16="http://schemas.microsoft.com/office/drawing/2014/main" id="{6CF6E499-C6D3-0903-015E-B958D54AAF81}"/>
              </a:ext>
            </a:extLst>
          </p:cNvPr>
          <p:cNvSpPr/>
          <p:nvPr/>
        </p:nvSpPr>
        <p:spPr>
          <a:xfrm flipV="1">
            <a:off x="124287" y="1445325"/>
            <a:ext cx="9657425" cy="108267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26159227-EB07-648B-3030-492FDF0716A2}"/>
              </a:ext>
            </a:extLst>
          </p:cNvPr>
          <p:cNvSpPr txBox="1"/>
          <p:nvPr/>
        </p:nvSpPr>
        <p:spPr>
          <a:xfrm>
            <a:off x="133165" y="768217"/>
            <a:ext cx="4249881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>
                <a:latin typeface="+mn-ea"/>
              </a:rPr>
              <a:t>2025</a:t>
            </a:r>
            <a:r>
              <a:rPr lang="ko-KR" altLang="en-US" dirty="0">
                <a:latin typeface="+mn-ea"/>
              </a:rPr>
              <a:t> 서울특별시 </a:t>
            </a:r>
            <a:r>
              <a:rPr lang="ko-KR" altLang="en-US" dirty="0" err="1">
                <a:latin typeface="+mn-ea"/>
              </a:rPr>
              <a:t>물산업</a:t>
            </a:r>
            <a:r>
              <a:rPr lang="ko-KR" altLang="en-US" dirty="0">
                <a:latin typeface="+mn-ea"/>
              </a:rPr>
              <a:t> 일자리박람회 </a:t>
            </a:r>
          </a:p>
          <a:p>
            <a:r>
              <a:rPr lang="ko-KR" altLang="en-US" sz="2000" b="1" dirty="0">
                <a:latin typeface="+mn-ea"/>
              </a:rPr>
              <a:t>참가자 이벤트</a:t>
            </a:r>
          </a:p>
        </p:txBody>
      </p:sp>
      <p:sp>
        <p:nvSpPr>
          <p:cNvPr id="14" name="사각형: 둥근 모서리 13">
            <a:extLst>
              <a:ext uri="{FF2B5EF4-FFF2-40B4-BE49-F238E27FC236}">
                <a16:creationId xmlns:a16="http://schemas.microsoft.com/office/drawing/2014/main" id="{C990B69C-A512-A7B8-A7F3-03FEEB5397C2}"/>
              </a:ext>
            </a:extLst>
          </p:cNvPr>
          <p:cNvSpPr/>
          <p:nvPr/>
        </p:nvSpPr>
        <p:spPr>
          <a:xfrm>
            <a:off x="133165" y="1673842"/>
            <a:ext cx="2624436" cy="266714"/>
          </a:xfrm>
          <a:prstGeom prst="roundRect">
            <a:avLst>
              <a:gd name="adj" fmla="val 26653"/>
            </a:avLst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ctr"/>
            <a:r>
              <a:rPr lang="ko-KR" altLang="en-US" sz="1400" b="1">
                <a:solidFill>
                  <a:schemeClr val="bg1"/>
                </a:solidFill>
                <a:latin typeface="+mn-ea"/>
              </a:rPr>
              <a:t>일반 참가 구직자</a:t>
            </a:r>
            <a:endParaRPr lang="ko-KR" altLang="en-US" sz="14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6" name="직사각형 15">
            <a:extLst>
              <a:ext uri="{FF2B5EF4-FFF2-40B4-BE49-F238E27FC236}">
                <a16:creationId xmlns:a16="http://schemas.microsoft.com/office/drawing/2014/main" id="{9FE00425-0841-1B8F-E6AC-477EACC42773}"/>
              </a:ext>
            </a:extLst>
          </p:cNvPr>
          <p:cNvSpPr/>
          <p:nvPr/>
        </p:nvSpPr>
        <p:spPr>
          <a:xfrm>
            <a:off x="133165" y="2029650"/>
            <a:ext cx="3124385" cy="251912"/>
          </a:xfrm>
          <a:prstGeom prst="rect">
            <a:avLst/>
          </a:prstGeom>
          <a:solidFill>
            <a:srgbClr val="5DAF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400" b="1" dirty="0">
                <a:solidFill>
                  <a:schemeClr val="bg1"/>
                </a:solidFill>
                <a:latin typeface="+mn-ea"/>
              </a:rPr>
              <a:t>사전 행사 참가 제고 이벤트</a:t>
            </a:r>
          </a:p>
        </p:txBody>
      </p:sp>
      <p:sp>
        <p:nvSpPr>
          <p:cNvPr id="17" name="직사각형 16">
            <a:extLst>
              <a:ext uri="{FF2B5EF4-FFF2-40B4-BE49-F238E27FC236}">
                <a16:creationId xmlns:a16="http://schemas.microsoft.com/office/drawing/2014/main" id="{C6D8AD2B-4ADA-5076-15AB-70186B5A60B7}"/>
              </a:ext>
            </a:extLst>
          </p:cNvPr>
          <p:cNvSpPr/>
          <p:nvPr/>
        </p:nvSpPr>
        <p:spPr>
          <a:xfrm>
            <a:off x="3395246" y="2024659"/>
            <a:ext cx="3124385" cy="251912"/>
          </a:xfrm>
          <a:prstGeom prst="rect">
            <a:avLst/>
          </a:prstGeom>
          <a:solidFill>
            <a:srgbClr val="5DAF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400" b="1" dirty="0">
                <a:solidFill>
                  <a:schemeClr val="bg1"/>
                </a:solidFill>
                <a:latin typeface="+mn-ea"/>
              </a:rPr>
              <a:t>단체 참가자 지원 이벤트</a:t>
            </a:r>
          </a:p>
        </p:txBody>
      </p:sp>
      <p:sp>
        <p:nvSpPr>
          <p:cNvPr id="18" name="사각형: 둥근 모서리 17">
            <a:extLst>
              <a:ext uri="{FF2B5EF4-FFF2-40B4-BE49-F238E27FC236}">
                <a16:creationId xmlns:a16="http://schemas.microsoft.com/office/drawing/2014/main" id="{5F8042A7-D053-C9FC-EC01-81D7C3A0079E}"/>
              </a:ext>
            </a:extLst>
          </p:cNvPr>
          <p:cNvSpPr/>
          <p:nvPr/>
        </p:nvSpPr>
        <p:spPr>
          <a:xfrm>
            <a:off x="3395246" y="1673842"/>
            <a:ext cx="2624436" cy="266714"/>
          </a:xfrm>
          <a:prstGeom prst="roundRect">
            <a:avLst>
              <a:gd name="adj" fmla="val 26653"/>
            </a:avLst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ctr"/>
            <a:r>
              <a:rPr lang="ko-KR" altLang="en-US" sz="1400" b="1" dirty="0">
                <a:solidFill>
                  <a:schemeClr val="bg1"/>
                </a:solidFill>
                <a:latin typeface="+mn-ea"/>
              </a:rPr>
              <a:t>단체 참가 구직자</a:t>
            </a:r>
          </a:p>
        </p:txBody>
      </p:sp>
      <p:sp>
        <p:nvSpPr>
          <p:cNvPr id="20" name="사각형: 둥근 모서리 19">
            <a:extLst>
              <a:ext uri="{FF2B5EF4-FFF2-40B4-BE49-F238E27FC236}">
                <a16:creationId xmlns:a16="http://schemas.microsoft.com/office/drawing/2014/main" id="{57603ADB-C343-8334-59CB-5D76ED01FB74}"/>
              </a:ext>
            </a:extLst>
          </p:cNvPr>
          <p:cNvSpPr/>
          <p:nvPr/>
        </p:nvSpPr>
        <p:spPr>
          <a:xfrm>
            <a:off x="133165" y="2387799"/>
            <a:ext cx="702992" cy="702992"/>
          </a:xfrm>
          <a:prstGeom prst="roundRect">
            <a:avLst/>
          </a:prstGeom>
          <a:solidFill>
            <a:srgbClr val="5DAFD8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600" dirty="0">
              <a:latin typeface="+mn-ea"/>
            </a:endParaRPr>
          </a:p>
        </p:txBody>
      </p:sp>
      <p:sp>
        <p:nvSpPr>
          <p:cNvPr id="21" name="사각형: 둥근 모서리 20">
            <a:extLst>
              <a:ext uri="{FF2B5EF4-FFF2-40B4-BE49-F238E27FC236}">
                <a16:creationId xmlns:a16="http://schemas.microsoft.com/office/drawing/2014/main" id="{CB6D2C28-687E-2B71-FBED-A2251D3FCB99}"/>
              </a:ext>
            </a:extLst>
          </p:cNvPr>
          <p:cNvSpPr/>
          <p:nvPr/>
        </p:nvSpPr>
        <p:spPr>
          <a:xfrm>
            <a:off x="133165" y="3195243"/>
            <a:ext cx="702992" cy="702992"/>
          </a:xfrm>
          <a:prstGeom prst="roundRect">
            <a:avLst/>
          </a:prstGeom>
          <a:solidFill>
            <a:srgbClr val="5DAFD8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600" dirty="0">
              <a:latin typeface="+mn-ea"/>
            </a:endParaRPr>
          </a:p>
        </p:txBody>
      </p:sp>
      <p:sp>
        <p:nvSpPr>
          <p:cNvPr id="22" name="사각형: 둥근 모서리 21">
            <a:extLst>
              <a:ext uri="{FF2B5EF4-FFF2-40B4-BE49-F238E27FC236}">
                <a16:creationId xmlns:a16="http://schemas.microsoft.com/office/drawing/2014/main" id="{3E37DAF0-F849-CDB1-1FCA-22815CF41DBE}"/>
              </a:ext>
            </a:extLst>
          </p:cNvPr>
          <p:cNvSpPr/>
          <p:nvPr/>
        </p:nvSpPr>
        <p:spPr>
          <a:xfrm>
            <a:off x="133165" y="4403382"/>
            <a:ext cx="702992" cy="702992"/>
          </a:xfrm>
          <a:prstGeom prst="roundRect">
            <a:avLst/>
          </a:prstGeom>
          <a:solidFill>
            <a:srgbClr val="5DAFD8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600" dirty="0">
              <a:latin typeface="+mn-ea"/>
            </a:endParaRPr>
          </a:p>
        </p:txBody>
      </p:sp>
      <p:sp>
        <p:nvSpPr>
          <p:cNvPr id="23" name="사각형: 둥근 모서리 22">
            <a:extLst>
              <a:ext uri="{FF2B5EF4-FFF2-40B4-BE49-F238E27FC236}">
                <a16:creationId xmlns:a16="http://schemas.microsoft.com/office/drawing/2014/main" id="{49420A8B-A89B-F8DE-14C2-A55F549218E5}"/>
              </a:ext>
            </a:extLst>
          </p:cNvPr>
          <p:cNvSpPr/>
          <p:nvPr/>
        </p:nvSpPr>
        <p:spPr>
          <a:xfrm>
            <a:off x="133165" y="5220351"/>
            <a:ext cx="702992" cy="702992"/>
          </a:xfrm>
          <a:prstGeom prst="roundRect">
            <a:avLst/>
          </a:prstGeom>
          <a:solidFill>
            <a:srgbClr val="5DAFD8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600" dirty="0">
              <a:latin typeface="+mn-ea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1F25B96F-82FD-B911-C526-1ABB60FC629E}"/>
              </a:ext>
            </a:extLst>
          </p:cNvPr>
          <p:cNvSpPr txBox="1"/>
          <p:nvPr/>
        </p:nvSpPr>
        <p:spPr>
          <a:xfrm>
            <a:off x="836157" y="2370656"/>
            <a:ext cx="206659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400" b="1" dirty="0">
                <a:solidFill>
                  <a:srgbClr val="0070C0"/>
                </a:solidFill>
                <a:latin typeface="+mn-ea"/>
              </a:rPr>
              <a:t>사전 면접</a:t>
            </a:r>
            <a:r>
              <a:rPr lang="en-US" altLang="ko-KR" sz="1400" b="1" dirty="0">
                <a:solidFill>
                  <a:srgbClr val="0070C0"/>
                </a:solidFill>
                <a:latin typeface="+mn-ea"/>
              </a:rPr>
              <a:t>/</a:t>
            </a:r>
            <a:r>
              <a:rPr lang="ko-KR" altLang="en-US" sz="1400" b="1" dirty="0">
                <a:solidFill>
                  <a:srgbClr val="0070C0"/>
                </a:solidFill>
                <a:latin typeface="+mn-ea"/>
              </a:rPr>
              <a:t>상담 신청자 </a:t>
            </a:r>
          </a:p>
        </p:txBody>
      </p:sp>
      <p:graphicFrame>
        <p:nvGraphicFramePr>
          <p:cNvPr id="25" name="표 24">
            <a:extLst>
              <a:ext uri="{FF2B5EF4-FFF2-40B4-BE49-F238E27FC236}">
                <a16:creationId xmlns:a16="http://schemas.microsoft.com/office/drawing/2014/main" id="{F8B780EA-6AD7-5392-A10E-3C1821B41CB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38767004"/>
              </p:ext>
            </p:extLst>
          </p:nvPr>
        </p:nvGraphicFramePr>
        <p:xfrm>
          <a:off x="893316" y="2661142"/>
          <a:ext cx="2364233" cy="4191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03659">
                  <a:extLst>
                    <a:ext uri="{9D8B030D-6E8A-4147-A177-3AD203B41FA5}">
                      <a16:colId xmlns:a16="http://schemas.microsoft.com/office/drawing/2014/main" val="1192856749"/>
                    </a:ext>
                  </a:extLst>
                </a:gridCol>
                <a:gridCol w="788617">
                  <a:extLst>
                    <a:ext uri="{9D8B030D-6E8A-4147-A177-3AD203B41FA5}">
                      <a16:colId xmlns:a16="http://schemas.microsoft.com/office/drawing/2014/main" val="4140942140"/>
                    </a:ext>
                  </a:extLst>
                </a:gridCol>
                <a:gridCol w="971957">
                  <a:extLst>
                    <a:ext uri="{9D8B030D-6E8A-4147-A177-3AD203B41FA5}">
                      <a16:colId xmlns:a16="http://schemas.microsoft.com/office/drawing/2014/main" val="4097866247"/>
                    </a:ext>
                  </a:extLst>
                </a:gridCol>
              </a:tblGrid>
              <a:tr h="209550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ko-KR" altLang="en-US" sz="1100" b="1" u="none" strike="noStrike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방식</a:t>
                      </a:r>
                      <a:endParaRPr lang="ko-KR" altLang="en-US" sz="1100" b="1" i="0" u="none" strike="noStrike" dirty="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DAFD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ko-KR" altLang="en-US" sz="1100" b="1" u="none" strike="noStrike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대상인원</a:t>
                      </a:r>
                      <a:endParaRPr lang="ko-KR" altLang="en-US" sz="1100" b="1" i="0" u="none" strike="noStrike" dirty="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DAFD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ko-KR" altLang="en-US" sz="1100" b="1" u="none" strike="noStrike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사은품 금액</a:t>
                      </a:r>
                      <a:endParaRPr lang="ko-KR" altLang="en-US" sz="1100" b="1" i="0" u="none" strike="noStrike" dirty="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DAFD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66647817"/>
                  </a:ext>
                </a:extLst>
              </a:tr>
              <a:tr h="209550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ko-KR" altLang="en-US" sz="1100" u="none" strike="noStrike">
                          <a:effectLst/>
                          <a:latin typeface="+mn-ea"/>
                          <a:ea typeface="+mn-ea"/>
                        </a:rPr>
                        <a:t>추첨</a:t>
                      </a:r>
                      <a:endParaRPr lang="ko-KR" altLang="en-US" sz="1100" b="0" i="0" u="none" strike="noStrike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altLang="ko-KR" sz="1100" u="none" strike="noStrike">
                          <a:effectLst/>
                          <a:latin typeface="+mn-ea"/>
                          <a:ea typeface="+mn-ea"/>
                        </a:rPr>
                        <a:t>10</a:t>
                      </a:r>
                      <a:r>
                        <a:rPr lang="ko-KR" altLang="en-US" sz="1100" u="none" strike="noStrike">
                          <a:effectLst/>
                          <a:latin typeface="+mn-ea"/>
                          <a:ea typeface="+mn-ea"/>
                        </a:rPr>
                        <a:t>명</a:t>
                      </a:r>
                      <a:endParaRPr lang="ko-KR" altLang="en-US" sz="1100" b="0" i="0" u="none" strike="noStrike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altLang="ko-KR" sz="1100" u="none" strike="noStrike" dirty="0">
                          <a:effectLst/>
                          <a:latin typeface="+mn-ea"/>
                          <a:ea typeface="+mn-ea"/>
                        </a:rPr>
                        <a:t>1</a:t>
                      </a:r>
                      <a:r>
                        <a:rPr lang="ko-KR" altLang="en-US" sz="1100" u="none" strike="noStrike" dirty="0">
                          <a:effectLst/>
                          <a:latin typeface="+mn-ea"/>
                          <a:ea typeface="+mn-ea"/>
                        </a:rPr>
                        <a:t>만원 상당</a:t>
                      </a:r>
                      <a:endParaRPr lang="ko-KR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49391077"/>
                  </a:ext>
                </a:extLst>
              </a:tr>
            </a:tbl>
          </a:graphicData>
        </a:graphic>
      </p:graphicFrame>
      <p:sp>
        <p:nvSpPr>
          <p:cNvPr id="26" name="TextBox 25">
            <a:extLst>
              <a:ext uri="{FF2B5EF4-FFF2-40B4-BE49-F238E27FC236}">
                <a16:creationId xmlns:a16="http://schemas.microsoft.com/office/drawing/2014/main" id="{EE148681-9C4F-49D3-129E-049DA258FA93}"/>
              </a:ext>
            </a:extLst>
          </p:cNvPr>
          <p:cNvSpPr txBox="1"/>
          <p:nvPr/>
        </p:nvSpPr>
        <p:spPr>
          <a:xfrm>
            <a:off x="833293" y="3173690"/>
            <a:ext cx="174599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400" b="1" dirty="0">
                <a:solidFill>
                  <a:srgbClr val="0070C0"/>
                </a:solidFill>
                <a:latin typeface="+mn-ea"/>
              </a:rPr>
              <a:t>우수 이력서 제출자</a:t>
            </a:r>
          </a:p>
        </p:txBody>
      </p:sp>
      <p:graphicFrame>
        <p:nvGraphicFramePr>
          <p:cNvPr id="30" name="표 29">
            <a:extLst>
              <a:ext uri="{FF2B5EF4-FFF2-40B4-BE49-F238E27FC236}">
                <a16:creationId xmlns:a16="http://schemas.microsoft.com/office/drawing/2014/main" id="{DFA59D2D-FA16-B109-F804-93535826679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16404680"/>
              </p:ext>
            </p:extLst>
          </p:nvPr>
        </p:nvGraphicFramePr>
        <p:xfrm>
          <a:off x="890452" y="3464176"/>
          <a:ext cx="2364233" cy="4191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03659">
                  <a:extLst>
                    <a:ext uri="{9D8B030D-6E8A-4147-A177-3AD203B41FA5}">
                      <a16:colId xmlns:a16="http://schemas.microsoft.com/office/drawing/2014/main" val="1192856749"/>
                    </a:ext>
                  </a:extLst>
                </a:gridCol>
                <a:gridCol w="788617">
                  <a:extLst>
                    <a:ext uri="{9D8B030D-6E8A-4147-A177-3AD203B41FA5}">
                      <a16:colId xmlns:a16="http://schemas.microsoft.com/office/drawing/2014/main" val="4140942140"/>
                    </a:ext>
                  </a:extLst>
                </a:gridCol>
                <a:gridCol w="971957">
                  <a:extLst>
                    <a:ext uri="{9D8B030D-6E8A-4147-A177-3AD203B41FA5}">
                      <a16:colId xmlns:a16="http://schemas.microsoft.com/office/drawing/2014/main" val="4097866247"/>
                    </a:ext>
                  </a:extLst>
                </a:gridCol>
              </a:tblGrid>
              <a:tr h="209550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ko-KR" altLang="en-US" sz="1100" b="1" u="none" strike="noStrike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방식</a:t>
                      </a:r>
                      <a:endParaRPr lang="ko-KR" altLang="en-US" sz="1100" b="1" i="0" u="none" strike="noStrike" dirty="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DAFD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ko-KR" altLang="en-US" sz="1100" b="1" u="none" strike="noStrike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대상인원</a:t>
                      </a:r>
                      <a:endParaRPr lang="ko-KR" altLang="en-US" sz="1100" b="1" i="0" u="none" strike="noStrike" dirty="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DAFD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ko-KR" altLang="en-US" sz="1100" b="1" u="none" strike="noStrike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사은품 금액</a:t>
                      </a:r>
                      <a:endParaRPr lang="ko-KR" altLang="en-US" sz="1100" b="1" i="0" u="none" strike="noStrike" dirty="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DAFD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66647817"/>
                  </a:ext>
                </a:extLst>
              </a:tr>
              <a:tr h="209550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ko-KR" altLang="en-US" sz="1100" u="none" strike="noStrike" dirty="0">
                          <a:effectLst/>
                          <a:latin typeface="+mn-ea"/>
                          <a:ea typeface="+mn-ea"/>
                        </a:rPr>
                        <a:t>선정</a:t>
                      </a:r>
                      <a:endParaRPr lang="ko-KR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altLang="ko-KR" sz="1100" u="none" strike="noStrike" dirty="0">
                          <a:effectLst/>
                          <a:latin typeface="+mn-ea"/>
                          <a:ea typeface="+mn-ea"/>
                        </a:rPr>
                        <a:t>5</a:t>
                      </a:r>
                      <a:r>
                        <a:rPr lang="ko-KR" altLang="en-US" sz="1100" u="none" strike="noStrike" dirty="0">
                          <a:effectLst/>
                          <a:latin typeface="+mn-ea"/>
                          <a:ea typeface="+mn-ea"/>
                        </a:rPr>
                        <a:t>명</a:t>
                      </a:r>
                      <a:endParaRPr lang="ko-KR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altLang="ko-KR" sz="1100" u="none" strike="noStrike" dirty="0">
                          <a:effectLst/>
                          <a:latin typeface="+mn-ea"/>
                          <a:ea typeface="+mn-ea"/>
                        </a:rPr>
                        <a:t>1</a:t>
                      </a:r>
                      <a:r>
                        <a:rPr lang="ko-KR" altLang="en-US" sz="1100" u="none" strike="noStrike" dirty="0">
                          <a:effectLst/>
                          <a:latin typeface="+mn-ea"/>
                          <a:ea typeface="+mn-ea"/>
                        </a:rPr>
                        <a:t>만원 상당</a:t>
                      </a:r>
                      <a:endParaRPr lang="ko-KR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49391077"/>
                  </a:ext>
                </a:extLst>
              </a:tr>
            </a:tbl>
          </a:graphicData>
        </a:graphic>
      </p:graphicFrame>
      <p:sp>
        <p:nvSpPr>
          <p:cNvPr id="32" name="TextBox 31">
            <a:extLst>
              <a:ext uri="{FF2B5EF4-FFF2-40B4-BE49-F238E27FC236}">
                <a16:creationId xmlns:a16="http://schemas.microsoft.com/office/drawing/2014/main" id="{11B89ECB-4CFC-4022-DCDA-F13B0788413B}"/>
              </a:ext>
            </a:extLst>
          </p:cNvPr>
          <p:cNvSpPr txBox="1"/>
          <p:nvPr/>
        </p:nvSpPr>
        <p:spPr>
          <a:xfrm>
            <a:off x="833293" y="4377419"/>
            <a:ext cx="114486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400" b="1" dirty="0">
                <a:solidFill>
                  <a:srgbClr val="0070C0"/>
                </a:solidFill>
                <a:latin typeface="+mn-ea"/>
              </a:rPr>
              <a:t>우수 질문자</a:t>
            </a:r>
          </a:p>
        </p:txBody>
      </p:sp>
      <p:graphicFrame>
        <p:nvGraphicFramePr>
          <p:cNvPr id="33" name="표 32">
            <a:extLst>
              <a:ext uri="{FF2B5EF4-FFF2-40B4-BE49-F238E27FC236}">
                <a16:creationId xmlns:a16="http://schemas.microsoft.com/office/drawing/2014/main" id="{54081CB8-F1EA-5FEE-F028-CCF59348DF3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2841428"/>
              </p:ext>
            </p:extLst>
          </p:nvPr>
        </p:nvGraphicFramePr>
        <p:xfrm>
          <a:off x="890452" y="4667905"/>
          <a:ext cx="2364233" cy="4191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03659">
                  <a:extLst>
                    <a:ext uri="{9D8B030D-6E8A-4147-A177-3AD203B41FA5}">
                      <a16:colId xmlns:a16="http://schemas.microsoft.com/office/drawing/2014/main" val="1192856749"/>
                    </a:ext>
                  </a:extLst>
                </a:gridCol>
                <a:gridCol w="788617">
                  <a:extLst>
                    <a:ext uri="{9D8B030D-6E8A-4147-A177-3AD203B41FA5}">
                      <a16:colId xmlns:a16="http://schemas.microsoft.com/office/drawing/2014/main" val="4140942140"/>
                    </a:ext>
                  </a:extLst>
                </a:gridCol>
                <a:gridCol w="971957">
                  <a:extLst>
                    <a:ext uri="{9D8B030D-6E8A-4147-A177-3AD203B41FA5}">
                      <a16:colId xmlns:a16="http://schemas.microsoft.com/office/drawing/2014/main" val="4097866247"/>
                    </a:ext>
                  </a:extLst>
                </a:gridCol>
              </a:tblGrid>
              <a:tr h="209550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ko-KR" altLang="en-US" sz="1100" b="1" u="none" strike="noStrike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방식</a:t>
                      </a:r>
                      <a:endParaRPr lang="ko-KR" altLang="en-US" sz="1100" b="1" i="0" u="none" strike="noStrike" dirty="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DAFD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ko-KR" altLang="en-US" sz="1100" b="1" u="none" strike="noStrike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대상인원</a:t>
                      </a:r>
                      <a:endParaRPr lang="ko-KR" altLang="en-US" sz="1100" b="1" i="0" u="none" strike="noStrike" dirty="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DAFD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ko-KR" altLang="en-US" sz="1100" b="1" u="none" strike="noStrike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사은품 금액</a:t>
                      </a:r>
                      <a:endParaRPr lang="ko-KR" altLang="en-US" sz="1100" b="1" i="0" u="none" strike="noStrike" dirty="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DAFD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66647817"/>
                  </a:ext>
                </a:extLst>
              </a:tr>
              <a:tr h="209550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ko-KR" altLang="en-US" sz="1100" u="none" strike="noStrike" dirty="0">
                          <a:effectLst/>
                          <a:latin typeface="+mn-ea"/>
                          <a:ea typeface="+mn-ea"/>
                        </a:rPr>
                        <a:t>선정</a:t>
                      </a:r>
                      <a:endParaRPr lang="ko-KR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altLang="ko-KR" sz="1100" u="none" strike="noStrike" dirty="0">
                          <a:effectLst/>
                          <a:latin typeface="+mn-ea"/>
                          <a:ea typeface="+mn-ea"/>
                        </a:rPr>
                        <a:t>21</a:t>
                      </a:r>
                      <a:r>
                        <a:rPr lang="ko-KR" altLang="en-US" sz="1100" u="none" strike="noStrike" dirty="0">
                          <a:effectLst/>
                          <a:latin typeface="+mn-ea"/>
                          <a:ea typeface="+mn-ea"/>
                        </a:rPr>
                        <a:t>명</a:t>
                      </a:r>
                      <a:endParaRPr lang="ko-KR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altLang="ko-KR" sz="1100" u="none" strike="noStrike" dirty="0">
                          <a:effectLst/>
                          <a:latin typeface="+mn-ea"/>
                          <a:ea typeface="+mn-ea"/>
                        </a:rPr>
                        <a:t>1</a:t>
                      </a:r>
                      <a:r>
                        <a:rPr lang="ko-KR" altLang="en-US" sz="1100" u="none" strike="noStrike" dirty="0">
                          <a:effectLst/>
                          <a:latin typeface="+mn-ea"/>
                          <a:ea typeface="+mn-ea"/>
                        </a:rPr>
                        <a:t>만원 상당</a:t>
                      </a:r>
                      <a:endParaRPr lang="ko-KR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49391077"/>
                  </a:ext>
                </a:extLst>
              </a:tr>
            </a:tbl>
          </a:graphicData>
        </a:graphic>
      </p:graphicFrame>
      <p:sp>
        <p:nvSpPr>
          <p:cNvPr id="34" name="TextBox 33">
            <a:extLst>
              <a:ext uri="{FF2B5EF4-FFF2-40B4-BE49-F238E27FC236}">
                <a16:creationId xmlns:a16="http://schemas.microsoft.com/office/drawing/2014/main" id="{697A13DD-F7A3-3AB9-088C-91C77CF74256}"/>
              </a:ext>
            </a:extLst>
          </p:cNvPr>
          <p:cNvSpPr txBox="1"/>
          <p:nvPr/>
        </p:nvSpPr>
        <p:spPr>
          <a:xfrm>
            <a:off x="833179" y="5198073"/>
            <a:ext cx="244009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400" b="1" dirty="0">
                <a:solidFill>
                  <a:srgbClr val="0070C0"/>
                </a:solidFill>
                <a:latin typeface="+mn-ea"/>
              </a:rPr>
              <a:t>토크콘서트</a:t>
            </a:r>
            <a:r>
              <a:rPr lang="en-US" altLang="ko-KR" sz="1400" b="1" dirty="0">
                <a:solidFill>
                  <a:srgbClr val="0070C0"/>
                </a:solidFill>
                <a:latin typeface="+mn-ea"/>
              </a:rPr>
              <a:t>, </a:t>
            </a:r>
            <a:r>
              <a:rPr lang="ko-KR" altLang="en-US" sz="1400" b="1" dirty="0">
                <a:solidFill>
                  <a:srgbClr val="0070C0"/>
                </a:solidFill>
                <a:latin typeface="+mn-ea"/>
              </a:rPr>
              <a:t>특강</a:t>
            </a:r>
            <a:r>
              <a:rPr lang="en-US" altLang="ko-KR" sz="1400" b="1" dirty="0">
                <a:solidFill>
                  <a:srgbClr val="0070C0"/>
                </a:solidFill>
                <a:latin typeface="+mn-ea"/>
              </a:rPr>
              <a:t>, </a:t>
            </a:r>
            <a:r>
              <a:rPr lang="ko-KR" altLang="en-US" sz="1400" b="1" dirty="0">
                <a:solidFill>
                  <a:srgbClr val="0070C0"/>
                </a:solidFill>
                <a:latin typeface="+mn-ea"/>
              </a:rPr>
              <a:t>설명회 등</a:t>
            </a:r>
          </a:p>
        </p:txBody>
      </p:sp>
      <p:graphicFrame>
        <p:nvGraphicFramePr>
          <p:cNvPr id="35" name="표 34">
            <a:extLst>
              <a:ext uri="{FF2B5EF4-FFF2-40B4-BE49-F238E27FC236}">
                <a16:creationId xmlns:a16="http://schemas.microsoft.com/office/drawing/2014/main" id="{6DF51BE1-9C40-EC3C-CBA1-7AE8FE487CE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79399352"/>
              </p:ext>
            </p:extLst>
          </p:nvPr>
        </p:nvGraphicFramePr>
        <p:xfrm>
          <a:off x="890338" y="5488559"/>
          <a:ext cx="2364233" cy="4191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03659">
                  <a:extLst>
                    <a:ext uri="{9D8B030D-6E8A-4147-A177-3AD203B41FA5}">
                      <a16:colId xmlns:a16="http://schemas.microsoft.com/office/drawing/2014/main" val="1192856749"/>
                    </a:ext>
                  </a:extLst>
                </a:gridCol>
                <a:gridCol w="788617">
                  <a:extLst>
                    <a:ext uri="{9D8B030D-6E8A-4147-A177-3AD203B41FA5}">
                      <a16:colId xmlns:a16="http://schemas.microsoft.com/office/drawing/2014/main" val="4140942140"/>
                    </a:ext>
                  </a:extLst>
                </a:gridCol>
                <a:gridCol w="971957">
                  <a:extLst>
                    <a:ext uri="{9D8B030D-6E8A-4147-A177-3AD203B41FA5}">
                      <a16:colId xmlns:a16="http://schemas.microsoft.com/office/drawing/2014/main" val="4097866247"/>
                    </a:ext>
                  </a:extLst>
                </a:gridCol>
              </a:tblGrid>
              <a:tr h="209550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ko-KR" altLang="en-US" sz="1100" b="1" u="none" strike="noStrike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방식</a:t>
                      </a:r>
                      <a:endParaRPr lang="ko-KR" altLang="en-US" sz="1100" b="1" i="0" u="none" strike="noStrike" dirty="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DAFD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ko-KR" altLang="en-US" sz="1100" b="1" u="none" strike="noStrike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대상인원</a:t>
                      </a:r>
                      <a:endParaRPr lang="ko-KR" altLang="en-US" sz="1100" b="1" i="0" u="none" strike="noStrike" dirty="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DAFD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ko-KR" altLang="en-US" sz="1100" b="1" u="none" strike="noStrike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사은품 금액</a:t>
                      </a:r>
                      <a:endParaRPr lang="ko-KR" altLang="en-US" sz="1100" b="1" i="0" u="none" strike="noStrike" dirty="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DAFD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66647817"/>
                  </a:ext>
                </a:extLst>
              </a:tr>
              <a:tr h="209550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ko-KR" altLang="en-US" sz="1100" u="none" strike="noStrike" dirty="0">
                          <a:effectLst/>
                          <a:latin typeface="+mn-ea"/>
                          <a:ea typeface="+mn-ea"/>
                        </a:rPr>
                        <a:t>선착순</a:t>
                      </a:r>
                      <a:endParaRPr lang="ko-KR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altLang="ko-KR" sz="1100" u="none" strike="noStrike" dirty="0">
                          <a:effectLst/>
                          <a:latin typeface="+mn-ea"/>
                          <a:ea typeface="+mn-ea"/>
                        </a:rPr>
                        <a:t>60</a:t>
                      </a:r>
                      <a:r>
                        <a:rPr lang="ko-KR" altLang="en-US" sz="1100" u="none" strike="noStrike" dirty="0">
                          <a:effectLst/>
                          <a:latin typeface="+mn-ea"/>
                          <a:ea typeface="+mn-ea"/>
                        </a:rPr>
                        <a:t>명</a:t>
                      </a:r>
                      <a:endParaRPr lang="ko-KR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ko-KR" altLang="en-US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푸드트럭</a:t>
                      </a:r>
                      <a:r>
                        <a:rPr lang="ko-KR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 쿠폰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49391077"/>
                  </a:ext>
                </a:extLst>
              </a:tr>
            </a:tbl>
          </a:graphicData>
        </a:graphic>
      </p:graphicFrame>
      <p:pic>
        <p:nvPicPr>
          <p:cNvPr id="36" name="Picture 2" descr="상호 작용 - 무료 과학 기술개 아이콘">
            <a:extLst>
              <a:ext uri="{FF2B5EF4-FFF2-40B4-BE49-F238E27FC236}">
                <a16:creationId xmlns:a16="http://schemas.microsoft.com/office/drawing/2014/main" id="{00295FC7-242B-8A30-E4DE-8B979A2CA49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809" y="2420979"/>
            <a:ext cx="611860" cy="6118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" name="Picture 4" descr="이력서 - 무료 사업개 아이콘">
            <a:extLst>
              <a:ext uri="{FF2B5EF4-FFF2-40B4-BE49-F238E27FC236}">
                <a16:creationId xmlns:a16="http://schemas.microsoft.com/office/drawing/2014/main" id="{A9B9ED15-2A3F-A40E-7DCE-BE9DA5FC1FD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400" y="3228666"/>
            <a:ext cx="631849" cy="6318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8" name="Picture 6" descr="메시지 - 무료 상호 작용개 아이콘">
            <a:extLst>
              <a:ext uri="{FF2B5EF4-FFF2-40B4-BE49-F238E27FC236}">
                <a16:creationId xmlns:a16="http://schemas.microsoft.com/office/drawing/2014/main" id="{E366EAF7-0058-7737-FB0F-D330B2A4517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708" y="4431051"/>
            <a:ext cx="642248" cy="642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9" name="Picture 10" descr="강의 - 무료 사용자개 아이콘">
            <a:extLst>
              <a:ext uri="{FF2B5EF4-FFF2-40B4-BE49-F238E27FC236}">
                <a16:creationId xmlns:a16="http://schemas.microsoft.com/office/drawing/2014/main" id="{263D547F-A217-21DA-F871-A95C550F1F5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507" y="5266804"/>
            <a:ext cx="607656" cy="6076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0" name="직사각형 39">
            <a:extLst>
              <a:ext uri="{FF2B5EF4-FFF2-40B4-BE49-F238E27FC236}">
                <a16:creationId xmlns:a16="http://schemas.microsoft.com/office/drawing/2014/main" id="{075E498B-33F1-3B6D-D83A-6DCAE3E2F594}"/>
              </a:ext>
            </a:extLst>
          </p:cNvPr>
          <p:cNvSpPr/>
          <p:nvPr/>
        </p:nvSpPr>
        <p:spPr>
          <a:xfrm>
            <a:off x="133165" y="4039496"/>
            <a:ext cx="3124385" cy="251912"/>
          </a:xfrm>
          <a:prstGeom prst="rect">
            <a:avLst/>
          </a:prstGeom>
          <a:solidFill>
            <a:srgbClr val="5DAF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400" b="1" dirty="0">
                <a:solidFill>
                  <a:schemeClr val="bg1"/>
                </a:solidFill>
                <a:latin typeface="+mn-ea"/>
              </a:rPr>
              <a:t>이벤트 무대 행사 참가 제고 이벤트</a:t>
            </a:r>
          </a:p>
        </p:txBody>
      </p:sp>
      <p:sp>
        <p:nvSpPr>
          <p:cNvPr id="41" name="사각형: 둥근 모서리 40">
            <a:extLst>
              <a:ext uri="{FF2B5EF4-FFF2-40B4-BE49-F238E27FC236}">
                <a16:creationId xmlns:a16="http://schemas.microsoft.com/office/drawing/2014/main" id="{EDF7EF30-9247-57C0-22EE-B0B2E7D9F1D8}"/>
              </a:ext>
            </a:extLst>
          </p:cNvPr>
          <p:cNvSpPr/>
          <p:nvPr/>
        </p:nvSpPr>
        <p:spPr>
          <a:xfrm>
            <a:off x="3403263" y="2388969"/>
            <a:ext cx="702992" cy="702992"/>
          </a:xfrm>
          <a:prstGeom prst="roundRect">
            <a:avLst/>
          </a:prstGeom>
          <a:solidFill>
            <a:srgbClr val="5DAFD8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600" dirty="0">
              <a:latin typeface="+mn-ea"/>
            </a:endParaRPr>
          </a:p>
        </p:txBody>
      </p:sp>
      <p:sp>
        <p:nvSpPr>
          <p:cNvPr id="42" name="사각형: 둥근 모서리 41">
            <a:extLst>
              <a:ext uri="{FF2B5EF4-FFF2-40B4-BE49-F238E27FC236}">
                <a16:creationId xmlns:a16="http://schemas.microsoft.com/office/drawing/2014/main" id="{715DD1B0-15BD-1698-72B4-A2D70EF5CA85}"/>
              </a:ext>
            </a:extLst>
          </p:cNvPr>
          <p:cNvSpPr/>
          <p:nvPr/>
        </p:nvSpPr>
        <p:spPr>
          <a:xfrm>
            <a:off x="3403263" y="3198318"/>
            <a:ext cx="702992" cy="702992"/>
          </a:xfrm>
          <a:prstGeom prst="roundRect">
            <a:avLst/>
          </a:prstGeom>
          <a:solidFill>
            <a:srgbClr val="5DAFD8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600" dirty="0">
              <a:latin typeface="+mn-ea"/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453F6004-EE46-C4DD-8D0A-72D3481DDFB9}"/>
              </a:ext>
            </a:extLst>
          </p:cNvPr>
          <p:cNvSpPr txBox="1"/>
          <p:nvPr/>
        </p:nvSpPr>
        <p:spPr>
          <a:xfrm>
            <a:off x="4106255" y="2371826"/>
            <a:ext cx="216758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400" b="1" dirty="0">
                <a:solidFill>
                  <a:srgbClr val="0070C0"/>
                </a:solidFill>
                <a:latin typeface="+mn-ea"/>
              </a:rPr>
              <a:t>단체참가자 간식비 지원 </a:t>
            </a:r>
          </a:p>
        </p:txBody>
      </p:sp>
      <p:graphicFrame>
        <p:nvGraphicFramePr>
          <p:cNvPr id="44" name="표 43">
            <a:extLst>
              <a:ext uri="{FF2B5EF4-FFF2-40B4-BE49-F238E27FC236}">
                <a16:creationId xmlns:a16="http://schemas.microsoft.com/office/drawing/2014/main" id="{E900B4BA-B575-C2CF-FFE7-D51BC7196DA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24419028"/>
              </p:ext>
            </p:extLst>
          </p:nvPr>
        </p:nvGraphicFramePr>
        <p:xfrm>
          <a:off x="4163415" y="2662312"/>
          <a:ext cx="2331087" cy="4191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595196">
                  <a:extLst>
                    <a:ext uri="{9D8B030D-6E8A-4147-A177-3AD203B41FA5}">
                      <a16:colId xmlns:a16="http://schemas.microsoft.com/office/drawing/2014/main" val="1192856749"/>
                    </a:ext>
                  </a:extLst>
                </a:gridCol>
                <a:gridCol w="777561">
                  <a:extLst>
                    <a:ext uri="{9D8B030D-6E8A-4147-A177-3AD203B41FA5}">
                      <a16:colId xmlns:a16="http://schemas.microsoft.com/office/drawing/2014/main" val="4140942140"/>
                    </a:ext>
                  </a:extLst>
                </a:gridCol>
                <a:gridCol w="958330">
                  <a:extLst>
                    <a:ext uri="{9D8B030D-6E8A-4147-A177-3AD203B41FA5}">
                      <a16:colId xmlns:a16="http://schemas.microsoft.com/office/drawing/2014/main" val="4097866247"/>
                    </a:ext>
                  </a:extLst>
                </a:gridCol>
              </a:tblGrid>
              <a:tr h="209550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ko-KR" altLang="en-US" sz="1100" b="1" u="none" strike="noStrike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방식</a:t>
                      </a:r>
                      <a:endParaRPr lang="ko-KR" altLang="en-US" sz="1100" b="1" i="0" u="none" strike="noStrike" dirty="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DAFD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ko-KR" altLang="en-US" sz="1100" b="1" u="none" strike="noStrike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대상인원</a:t>
                      </a:r>
                      <a:endParaRPr lang="ko-KR" altLang="en-US" sz="1100" b="1" i="0" u="none" strike="noStrike" dirty="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DAFD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ko-KR" altLang="en-US" sz="1100" b="1" u="none" strike="noStrike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간식 내용</a:t>
                      </a:r>
                      <a:endParaRPr lang="ko-KR" altLang="en-US" sz="1100" b="1" i="0" u="none" strike="noStrike" dirty="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DAFD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66647817"/>
                  </a:ext>
                </a:extLst>
              </a:tr>
              <a:tr h="209550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ko-KR" altLang="en-US" sz="1100" u="none" strike="noStrike" dirty="0">
                          <a:effectLst/>
                          <a:latin typeface="+mn-ea"/>
                          <a:ea typeface="+mn-ea"/>
                        </a:rPr>
                        <a:t>선착순</a:t>
                      </a:r>
                      <a:endParaRPr lang="ko-KR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altLang="ko-KR" sz="1100" u="none" strike="noStrike" dirty="0">
                          <a:effectLst/>
                          <a:latin typeface="+mn-ea"/>
                          <a:ea typeface="+mn-ea"/>
                        </a:rPr>
                        <a:t>100</a:t>
                      </a:r>
                      <a:r>
                        <a:rPr lang="ko-KR" altLang="en-US" sz="1100" u="none" strike="noStrike" dirty="0">
                          <a:effectLst/>
                          <a:latin typeface="+mn-ea"/>
                          <a:ea typeface="+mn-ea"/>
                        </a:rPr>
                        <a:t>명</a:t>
                      </a:r>
                      <a:endParaRPr lang="ko-KR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ko-KR" altLang="en-US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푸드트럭</a:t>
                      </a:r>
                      <a:r>
                        <a:rPr lang="ko-KR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 쿠폰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49391077"/>
                  </a:ext>
                </a:extLst>
              </a:tr>
            </a:tbl>
          </a:graphicData>
        </a:graphic>
      </p:graphicFrame>
      <p:sp>
        <p:nvSpPr>
          <p:cNvPr id="45" name="TextBox 44">
            <a:extLst>
              <a:ext uri="{FF2B5EF4-FFF2-40B4-BE49-F238E27FC236}">
                <a16:creationId xmlns:a16="http://schemas.microsoft.com/office/drawing/2014/main" id="{9928C337-0EE6-662A-D2AE-15C1E2F35BA1}"/>
              </a:ext>
            </a:extLst>
          </p:cNvPr>
          <p:cNvSpPr txBox="1"/>
          <p:nvPr/>
        </p:nvSpPr>
        <p:spPr>
          <a:xfrm>
            <a:off x="4103391" y="3176765"/>
            <a:ext cx="216758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400" b="1" dirty="0">
                <a:solidFill>
                  <a:srgbClr val="0070C0"/>
                </a:solidFill>
                <a:latin typeface="+mn-ea"/>
              </a:rPr>
              <a:t>단체참가 인솔자 사은품 </a:t>
            </a:r>
          </a:p>
        </p:txBody>
      </p:sp>
      <p:graphicFrame>
        <p:nvGraphicFramePr>
          <p:cNvPr id="46" name="표 45">
            <a:extLst>
              <a:ext uri="{FF2B5EF4-FFF2-40B4-BE49-F238E27FC236}">
                <a16:creationId xmlns:a16="http://schemas.microsoft.com/office/drawing/2014/main" id="{ABABF590-3CD6-0785-F2A0-A81D16B2120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64745506"/>
              </p:ext>
            </p:extLst>
          </p:nvPr>
        </p:nvGraphicFramePr>
        <p:xfrm>
          <a:off x="4160551" y="3467251"/>
          <a:ext cx="2331087" cy="4191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595196">
                  <a:extLst>
                    <a:ext uri="{9D8B030D-6E8A-4147-A177-3AD203B41FA5}">
                      <a16:colId xmlns:a16="http://schemas.microsoft.com/office/drawing/2014/main" val="1192856749"/>
                    </a:ext>
                  </a:extLst>
                </a:gridCol>
                <a:gridCol w="777561">
                  <a:extLst>
                    <a:ext uri="{9D8B030D-6E8A-4147-A177-3AD203B41FA5}">
                      <a16:colId xmlns:a16="http://schemas.microsoft.com/office/drawing/2014/main" val="4140942140"/>
                    </a:ext>
                  </a:extLst>
                </a:gridCol>
                <a:gridCol w="958330">
                  <a:extLst>
                    <a:ext uri="{9D8B030D-6E8A-4147-A177-3AD203B41FA5}">
                      <a16:colId xmlns:a16="http://schemas.microsoft.com/office/drawing/2014/main" val="4097866247"/>
                    </a:ext>
                  </a:extLst>
                </a:gridCol>
              </a:tblGrid>
              <a:tr h="209550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ko-KR" altLang="en-US" sz="1100" b="1" u="none" strike="noStrike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방식</a:t>
                      </a:r>
                      <a:endParaRPr lang="ko-KR" altLang="en-US" sz="1100" b="1" i="0" u="none" strike="noStrike" dirty="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DAFD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ko-KR" altLang="en-US" sz="1100" b="1" u="none" strike="noStrike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대상인원</a:t>
                      </a:r>
                      <a:endParaRPr lang="ko-KR" altLang="en-US" sz="1100" b="1" i="0" u="none" strike="noStrike" dirty="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DAFD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ko-KR" altLang="en-US" sz="1100" b="1" u="none" strike="noStrike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사은품 금액</a:t>
                      </a:r>
                      <a:endParaRPr lang="ko-KR" altLang="en-US" sz="1100" b="1" i="0" u="none" strike="noStrike" dirty="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DAFD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66647817"/>
                  </a:ext>
                </a:extLst>
              </a:tr>
              <a:tr h="209550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ko-KR" altLang="en-US" sz="1100" u="none" strike="noStrike" dirty="0">
                          <a:effectLst/>
                          <a:latin typeface="+mn-ea"/>
                          <a:ea typeface="+mn-ea"/>
                        </a:rPr>
                        <a:t>선착순</a:t>
                      </a:r>
                      <a:endParaRPr lang="ko-KR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altLang="ko-KR" sz="1100" u="none" strike="noStrike" dirty="0">
                          <a:effectLst/>
                          <a:latin typeface="+mn-ea"/>
                          <a:ea typeface="+mn-ea"/>
                        </a:rPr>
                        <a:t>20</a:t>
                      </a:r>
                      <a:r>
                        <a:rPr lang="ko-KR" altLang="en-US" sz="1100" u="none" strike="noStrike" dirty="0">
                          <a:effectLst/>
                          <a:latin typeface="+mn-ea"/>
                          <a:ea typeface="+mn-ea"/>
                        </a:rPr>
                        <a:t>명</a:t>
                      </a:r>
                      <a:endParaRPr lang="ko-KR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altLang="ko-KR" sz="1100" u="none" strike="noStrike" dirty="0">
                          <a:effectLst/>
                          <a:latin typeface="+mn-ea"/>
                          <a:ea typeface="+mn-ea"/>
                        </a:rPr>
                        <a:t>1</a:t>
                      </a:r>
                      <a:r>
                        <a:rPr lang="ko-KR" altLang="en-US" sz="1100" u="none" strike="noStrike" dirty="0">
                          <a:effectLst/>
                          <a:latin typeface="+mn-ea"/>
                          <a:ea typeface="+mn-ea"/>
                        </a:rPr>
                        <a:t>만원 상당</a:t>
                      </a:r>
                      <a:endParaRPr lang="ko-KR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49391077"/>
                  </a:ext>
                </a:extLst>
              </a:tr>
            </a:tbl>
          </a:graphicData>
        </a:graphic>
      </p:graphicFrame>
      <p:sp>
        <p:nvSpPr>
          <p:cNvPr id="47" name="직사각형 46">
            <a:extLst>
              <a:ext uri="{FF2B5EF4-FFF2-40B4-BE49-F238E27FC236}">
                <a16:creationId xmlns:a16="http://schemas.microsoft.com/office/drawing/2014/main" id="{0117F06A-D8ED-CCC6-D672-60C892234482}"/>
              </a:ext>
            </a:extLst>
          </p:cNvPr>
          <p:cNvSpPr/>
          <p:nvPr/>
        </p:nvSpPr>
        <p:spPr>
          <a:xfrm>
            <a:off x="3395246" y="4041571"/>
            <a:ext cx="3096392" cy="233534"/>
          </a:xfrm>
          <a:prstGeom prst="rect">
            <a:avLst/>
          </a:prstGeom>
          <a:solidFill>
            <a:srgbClr val="5DAF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400" b="1" dirty="0">
                <a:solidFill>
                  <a:schemeClr val="bg1"/>
                </a:solidFill>
                <a:latin typeface="+mn-ea"/>
              </a:rPr>
              <a:t>단체참가 제고를 위한 프로그램 등</a:t>
            </a:r>
          </a:p>
        </p:txBody>
      </p:sp>
      <p:sp>
        <p:nvSpPr>
          <p:cNvPr id="48" name="사각형: 둥근 모서리 47">
            <a:extLst>
              <a:ext uri="{FF2B5EF4-FFF2-40B4-BE49-F238E27FC236}">
                <a16:creationId xmlns:a16="http://schemas.microsoft.com/office/drawing/2014/main" id="{FBCBF940-0CE1-896C-1C5D-C1D8EDDBC507}"/>
              </a:ext>
            </a:extLst>
          </p:cNvPr>
          <p:cNvSpPr/>
          <p:nvPr/>
        </p:nvSpPr>
        <p:spPr>
          <a:xfrm>
            <a:off x="3395389" y="4407668"/>
            <a:ext cx="702992" cy="702992"/>
          </a:xfrm>
          <a:prstGeom prst="roundRect">
            <a:avLst/>
          </a:prstGeom>
          <a:solidFill>
            <a:srgbClr val="5DAFD8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600" dirty="0">
              <a:latin typeface="+mn-ea"/>
            </a:endParaRPr>
          </a:p>
        </p:txBody>
      </p:sp>
      <p:sp>
        <p:nvSpPr>
          <p:cNvPr id="49" name="사각형: 둥근 모서리 48">
            <a:extLst>
              <a:ext uri="{FF2B5EF4-FFF2-40B4-BE49-F238E27FC236}">
                <a16:creationId xmlns:a16="http://schemas.microsoft.com/office/drawing/2014/main" id="{125A261D-159C-5DC4-E88B-0A04016E5C00}"/>
              </a:ext>
            </a:extLst>
          </p:cNvPr>
          <p:cNvSpPr/>
          <p:nvPr/>
        </p:nvSpPr>
        <p:spPr>
          <a:xfrm>
            <a:off x="3395389" y="5228490"/>
            <a:ext cx="702992" cy="702992"/>
          </a:xfrm>
          <a:prstGeom prst="roundRect">
            <a:avLst/>
          </a:prstGeom>
          <a:solidFill>
            <a:srgbClr val="5DAFD8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600" dirty="0">
              <a:latin typeface="+mn-ea"/>
            </a:endParaRP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43381819-8295-AF8E-F1B1-4E96986FF6A2}"/>
              </a:ext>
            </a:extLst>
          </p:cNvPr>
          <p:cNvSpPr txBox="1"/>
          <p:nvPr/>
        </p:nvSpPr>
        <p:spPr>
          <a:xfrm>
            <a:off x="4098381" y="4390525"/>
            <a:ext cx="233108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400" b="1" dirty="0">
                <a:solidFill>
                  <a:srgbClr val="0070C0"/>
                </a:solidFill>
                <a:latin typeface="+mn-ea"/>
              </a:rPr>
              <a:t>전시해설</a:t>
            </a:r>
            <a:r>
              <a:rPr lang="en-US" altLang="ko-KR" sz="1400" b="1" dirty="0">
                <a:solidFill>
                  <a:srgbClr val="0070C0"/>
                </a:solidFill>
                <a:latin typeface="+mn-ea"/>
              </a:rPr>
              <a:t>, </a:t>
            </a:r>
            <a:r>
              <a:rPr lang="ko-KR" altLang="en-US" sz="1400" b="1" dirty="0">
                <a:solidFill>
                  <a:srgbClr val="0070C0"/>
                </a:solidFill>
                <a:latin typeface="+mn-ea"/>
              </a:rPr>
              <a:t>하수처리장 견학</a:t>
            </a:r>
          </a:p>
        </p:txBody>
      </p:sp>
      <p:graphicFrame>
        <p:nvGraphicFramePr>
          <p:cNvPr id="51" name="표 50">
            <a:extLst>
              <a:ext uri="{FF2B5EF4-FFF2-40B4-BE49-F238E27FC236}">
                <a16:creationId xmlns:a16="http://schemas.microsoft.com/office/drawing/2014/main" id="{07E869EE-6150-E2A4-234E-27051A98996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52563918"/>
              </p:ext>
            </p:extLst>
          </p:nvPr>
        </p:nvGraphicFramePr>
        <p:xfrm>
          <a:off x="4155541" y="4681011"/>
          <a:ext cx="2331087" cy="4191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595196">
                  <a:extLst>
                    <a:ext uri="{9D8B030D-6E8A-4147-A177-3AD203B41FA5}">
                      <a16:colId xmlns:a16="http://schemas.microsoft.com/office/drawing/2014/main" val="1192856749"/>
                    </a:ext>
                  </a:extLst>
                </a:gridCol>
                <a:gridCol w="777561">
                  <a:extLst>
                    <a:ext uri="{9D8B030D-6E8A-4147-A177-3AD203B41FA5}">
                      <a16:colId xmlns:a16="http://schemas.microsoft.com/office/drawing/2014/main" val="4140942140"/>
                    </a:ext>
                  </a:extLst>
                </a:gridCol>
                <a:gridCol w="958330">
                  <a:extLst>
                    <a:ext uri="{9D8B030D-6E8A-4147-A177-3AD203B41FA5}">
                      <a16:colId xmlns:a16="http://schemas.microsoft.com/office/drawing/2014/main" val="4097866247"/>
                    </a:ext>
                  </a:extLst>
                </a:gridCol>
              </a:tblGrid>
              <a:tr h="209550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ko-KR" altLang="en-US" sz="1100" b="1" u="none" strike="noStrike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방식</a:t>
                      </a:r>
                      <a:endParaRPr lang="ko-KR" altLang="en-US" sz="1100" b="1" i="0" u="none" strike="noStrike" dirty="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DAFD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ko-KR" altLang="en-US" sz="1100" b="1" u="none" strike="noStrike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대상인원</a:t>
                      </a:r>
                      <a:endParaRPr lang="ko-KR" altLang="en-US" sz="1100" b="1" i="0" u="none" strike="noStrike" dirty="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DAFD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ko-KR" altLang="en-US" sz="1100" b="1" i="0" u="none" strike="noStrike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시행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DAFD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66647817"/>
                  </a:ext>
                </a:extLst>
              </a:tr>
              <a:tr h="209550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ko-KR" altLang="en-US" sz="1100" u="none" strike="noStrike" dirty="0">
                          <a:effectLst/>
                          <a:latin typeface="+mn-ea"/>
                          <a:ea typeface="+mn-ea"/>
                        </a:rPr>
                        <a:t>선착순</a:t>
                      </a:r>
                      <a:endParaRPr lang="ko-KR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ko-KR" altLang="en-US" sz="1100" u="none" strike="noStrike" dirty="0">
                          <a:effectLst/>
                          <a:latin typeface="+mn-ea"/>
                          <a:ea typeface="+mn-ea"/>
                        </a:rPr>
                        <a:t>협의 후</a:t>
                      </a:r>
                      <a:endParaRPr lang="ko-KR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2~3</a:t>
                      </a:r>
                      <a:r>
                        <a:rPr lang="ko-KR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회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49391077"/>
                  </a:ext>
                </a:extLst>
              </a:tr>
            </a:tbl>
          </a:graphicData>
        </a:graphic>
      </p:graphicFrame>
      <p:sp>
        <p:nvSpPr>
          <p:cNvPr id="52" name="TextBox 51">
            <a:extLst>
              <a:ext uri="{FF2B5EF4-FFF2-40B4-BE49-F238E27FC236}">
                <a16:creationId xmlns:a16="http://schemas.microsoft.com/office/drawing/2014/main" id="{62A05817-ADAC-F011-EA5D-F8F65956AB48}"/>
              </a:ext>
            </a:extLst>
          </p:cNvPr>
          <p:cNvSpPr txBox="1"/>
          <p:nvPr/>
        </p:nvSpPr>
        <p:spPr>
          <a:xfrm>
            <a:off x="4095517" y="5206937"/>
            <a:ext cx="252665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400" b="1" dirty="0">
                <a:solidFill>
                  <a:srgbClr val="0070C0"/>
                </a:solidFill>
                <a:latin typeface="+mn-ea"/>
              </a:rPr>
              <a:t>단체참가 인솔자 먹거리 제공</a:t>
            </a:r>
          </a:p>
        </p:txBody>
      </p:sp>
      <p:graphicFrame>
        <p:nvGraphicFramePr>
          <p:cNvPr id="53" name="표 52">
            <a:extLst>
              <a:ext uri="{FF2B5EF4-FFF2-40B4-BE49-F238E27FC236}">
                <a16:creationId xmlns:a16="http://schemas.microsoft.com/office/drawing/2014/main" id="{6C5B9651-25BD-A835-E967-2C363A71BFB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63421527"/>
              </p:ext>
            </p:extLst>
          </p:nvPr>
        </p:nvGraphicFramePr>
        <p:xfrm>
          <a:off x="4152677" y="5497423"/>
          <a:ext cx="2331087" cy="4191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595196">
                  <a:extLst>
                    <a:ext uri="{9D8B030D-6E8A-4147-A177-3AD203B41FA5}">
                      <a16:colId xmlns:a16="http://schemas.microsoft.com/office/drawing/2014/main" val="1192856749"/>
                    </a:ext>
                  </a:extLst>
                </a:gridCol>
                <a:gridCol w="777561">
                  <a:extLst>
                    <a:ext uri="{9D8B030D-6E8A-4147-A177-3AD203B41FA5}">
                      <a16:colId xmlns:a16="http://schemas.microsoft.com/office/drawing/2014/main" val="4140942140"/>
                    </a:ext>
                  </a:extLst>
                </a:gridCol>
                <a:gridCol w="958330">
                  <a:extLst>
                    <a:ext uri="{9D8B030D-6E8A-4147-A177-3AD203B41FA5}">
                      <a16:colId xmlns:a16="http://schemas.microsoft.com/office/drawing/2014/main" val="4097866247"/>
                    </a:ext>
                  </a:extLst>
                </a:gridCol>
              </a:tblGrid>
              <a:tr h="209550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ko-KR" altLang="en-US" sz="1100" b="1" u="none" strike="noStrike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방식</a:t>
                      </a:r>
                      <a:endParaRPr lang="ko-KR" altLang="en-US" sz="1100" b="1" i="0" u="none" strike="noStrike" dirty="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DAFD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ko-KR" altLang="en-US" sz="1100" b="1" u="none" strike="noStrike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대상인원</a:t>
                      </a:r>
                      <a:endParaRPr lang="ko-KR" altLang="en-US" sz="1100" b="1" i="0" u="none" strike="noStrike" dirty="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DAFD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ko-KR" altLang="en-US" sz="1100" b="1" u="none" strike="noStrike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점심 제공</a:t>
                      </a:r>
                      <a:endParaRPr lang="ko-KR" altLang="en-US" sz="1100" b="1" i="0" u="none" strike="noStrike" dirty="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DAFD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66647817"/>
                  </a:ext>
                </a:extLst>
              </a:tr>
              <a:tr h="209550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ko-KR" altLang="en-US" sz="1100" u="none" strike="noStrike" dirty="0">
                          <a:effectLst/>
                          <a:latin typeface="+mn-ea"/>
                          <a:ea typeface="+mn-ea"/>
                        </a:rPr>
                        <a:t>선착순</a:t>
                      </a:r>
                      <a:endParaRPr lang="ko-KR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ko-KR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인솔자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ko-KR" altLang="en-US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푸드트럭</a:t>
                      </a:r>
                      <a:endParaRPr lang="ko-KR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49391077"/>
                  </a:ext>
                </a:extLst>
              </a:tr>
            </a:tbl>
          </a:graphicData>
        </a:graphic>
      </p:graphicFrame>
      <p:pic>
        <p:nvPicPr>
          <p:cNvPr id="54" name="Picture 14" descr="스낵 - 무료 음식과 식당개 아이콘">
            <a:extLst>
              <a:ext uri="{FF2B5EF4-FFF2-40B4-BE49-F238E27FC236}">
                <a16:creationId xmlns:a16="http://schemas.microsoft.com/office/drawing/2014/main" id="{A72B1379-35FB-3D01-7523-267992B3A68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32356" y="2410341"/>
            <a:ext cx="642248" cy="642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7" name="Picture 16" descr="여행 가이드 - 무료 사람들개 아이콘">
            <a:extLst>
              <a:ext uri="{FF2B5EF4-FFF2-40B4-BE49-F238E27FC236}">
                <a16:creationId xmlns:a16="http://schemas.microsoft.com/office/drawing/2014/main" id="{FAF9122B-ACDE-616E-5239-6B0EE3D18C5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33748" y="3218767"/>
            <a:ext cx="648476" cy="6484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8" name="Picture 18" descr="무료 방문 아이콘을 PNG &amp; SVG 형식으로 다운로드하세요">
            <a:extLst>
              <a:ext uri="{FF2B5EF4-FFF2-40B4-BE49-F238E27FC236}">
                <a16:creationId xmlns:a16="http://schemas.microsoft.com/office/drawing/2014/main" id="{3BAE3D07-C575-26A1-5B06-1348FA50AC0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0883" y="4431051"/>
            <a:ext cx="671341" cy="6713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9" name="Picture 20" descr="식사 - 무료 음식개 아이콘">
            <a:extLst>
              <a:ext uri="{FF2B5EF4-FFF2-40B4-BE49-F238E27FC236}">
                <a16:creationId xmlns:a16="http://schemas.microsoft.com/office/drawing/2014/main" id="{04ACED62-3533-6289-5ADC-CFB6B12407D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4736" y="5255647"/>
            <a:ext cx="642248" cy="642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0" name="사각형: 둥근 모서리 59">
            <a:extLst>
              <a:ext uri="{FF2B5EF4-FFF2-40B4-BE49-F238E27FC236}">
                <a16:creationId xmlns:a16="http://schemas.microsoft.com/office/drawing/2014/main" id="{2CF9BC44-AF2A-27B0-23AA-78425E67BCE2}"/>
              </a:ext>
            </a:extLst>
          </p:cNvPr>
          <p:cNvSpPr/>
          <p:nvPr/>
        </p:nvSpPr>
        <p:spPr>
          <a:xfrm>
            <a:off x="6657327" y="1673842"/>
            <a:ext cx="2829110" cy="266714"/>
          </a:xfrm>
          <a:prstGeom prst="roundRect">
            <a:avLst>
              <a:gd name="adj" fmla="val 26653"/>
            </a:avLst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ctr"/>
            <a:r>
              <a:rPr lang="ko-KR" altLang="en-US" sz="1400" b="1" dirty="0">
                <a:solidFill>
                  <a:schemeClr val="bg1"/>
                </a:solidFill>
                <a:latin typeface="+mn-ea"/>
              </a:rPr>
              <a:t>홍보인증</a:t>
            </a:r>
            <a:r>
              <a:rPr lang="en-US" altLang="ko-KR" sz="1400" b="1" dirty="0">
                <a:solidFill>
                  <a:schemeClr val="bg1"/>
                </a:solidFill>
                <a:latin typeface="+mn-ea"/>
              </a:rPr>
              <a:t>/</a:t>
            </a:r>
            <a:r>
              <a:rPr lang="ko-KR" altLang="en-US" sz="1400" b="1" dirty="0">
                <a:solidFill>
                  <a:schemeClr val="bg1"/>
                </a:solidFill>
                <a:latin typeface="+mn-ea"/>
              </a:rPr>
              <a:t>설문 이벤트</a:t>
            </a:r>
          </a:p>
        </p:txBody>
      </p:sp>
      <p:sp>
        <p:nvSpPr>
          <p:cNvPr id="61" name="직사각형 60">
            <a:extLst>
              <a:ext uri="{FF2B5EF4-FFF2-40B4-BE49-F238E27FC236}">
                <a16:creationId xmlns:a16="http://schemas.microsoft.com/office/drawing/2014/main" id="{584CBF37-D9B6-4779-A417-29ADFBBBF12E}"/>
              </a:ext>
            </a:extLst>
          </p:cNvPr>
          <p:cNvSpPr/>
          <p:nvPr/>
        </p:nvSpPr>
        <p:spPr>
          <a:xfrm>
            <a:off x="6664638" y="2028819"/>
            <a:ext cx="3096392" cy="233534"/>
          </a:xfrm>
          <a:prstGeom prst="rect">
            <a:avLst/>
          </a:prstGeom>
          <a:solidFill>
            <a:srgbClr val="5DAF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400" b="1" dirty="0">
                <a:solidFill>
                  <a:schemeClr val="bg1"/>
                </a:solidFill>
                <a:latin typeface="+mn-ea"/>
              </a:rPr>
              <a:t>홍보 인증</a:t>
            </a:r>
            <a:r>
              <a:rPr lang="en-US" altLang="ko-KR" sz="1400" b="1" dirty="0">
                <a:solidFill>
                  <a:schemeClr val="bg1"/>
                </a:solidFill>
                <a:latin typeface="+mn-ea"/>
              </a:rPr>
              <a:t>/</a:t>
            </a:r>
            <a:r>
              <a:rPr lang="ko-KR" altLang="en-US" sz="1400" b="1" dirty="0">
                <a:solidFill>
                  <a:schemeClr val="bg1"/>
                </a:solidFill>
                <a:latin typeface="+mn-ea"/>
              </a:rPr>
              <a:t>설문 응답 이벤트</a:t>
            </a:r>
          </a:p>
        </p:txBody>
      </p:sp>
      <p:sp>
        <p:nvSpPr>
          <p:cNvPr id="62" name="사각형: 둥근 모서리 61">
            <a:extLst>
              <a:ext uri="{FF2B5EF4-FFF2-40B4-BE49-F238E27FC236}">
                <a16:creationId xmlns:a16="http://schemas.microsoft.com/office/drawing/2014/main" id="{AB2F92CA-AFBF-0DF6-85A9-4984F7850203}"/>
              </a:ext>
            </a:extLst>
          </p:cNvPr>
          <p:cNvSpPr/>
          <p:nvPr/>
        </p:nvSpPr>
        <p:spPr>
          <a:xfrm>
            <a:off x="6650330" y="2441357"/>
            <a:ext cx="702992" cy="702992"/>
          </a:xfrm>
          <a:prstGeom prst="roundRect">
            <a:avLst/>
          </a:prstGeom>
          <a:solidFill>
            <a:srgbClr val="5DAFD8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600" dirty="0">
              <a:latin typeface="서울남산체 B" panose="02020503020101020101" pitchFamily="18" charset="-127"/>
              <a:ea typeface="서울남산체 B" panose="02020503020101020101" pitchFamily="18" charset="-127"/>
            </a:endParaRPr>
          </a:p>
        </p:txBody>
      </p:sp>
      <p:sp>
        <p:nvSpPr>
          <p:cNvPr id="63" name="사각형: 둥근 모서리 62">
            <a:extLst>
              <a:ext uri="{FF2B5EF4-FFF2-40B4-BE49-F238E27FC236}">
                <a16:creationId xmlns:a16="http://schemas.microsoft.com/office/drawing/2014/main" id="{B1CF272B-08C0-8FE5-9F29-02E982F702FD}"/>
              </a:ext>
            </a:extLst>
          </p:cNvPr>
          <p:cNvSpPr/>
          <p:nvPr/>
        </p:nvSpPr>
        <p:spPr>
          <a:xfrm>
            <a:off x="6650330" y="3220226"/>
            <a:ext cx="702992" cy="702992"/>
          </a:xfrm>
          <a:prstGeom prst="roundRect">
            <a:avLst/>
          </a:prstGeom>
          <a:solidFill>
            <a:srgbClr val="5DAFD8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600" dirty="0">
              <a:latin typeface="서울남산체 B" panose="02020503020101020101" pitchFamily="18" charset="-127"/>
              <a:ea typeface="서울남산체 B" panose="02020503020101020101" pitchFamily="18" charset="-127"/>
            </a:endParaRP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F8F451EC-06F8-1D78-660C-64403C3E0ECB}"/>
              </a:ext>
            </a:extLst>
          </p:cNvPr>
          <p:cNvSpPr txBox="1"/>
          <p:nvPr/>
        </p:nvSpPr>
        <p:spPr>
          <a:xfrm>
            <a:off x="7353322" y="2424214"/>
            <a:ext cx="229261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400" b="1" dirty="0">
                <a:solidFill>
                  <a:srgbClr val="0070C0"/>
                </a:solidFill>
                <a:latin typeface="+mn-ea"/>
              </a:rPr>
              <a:t>학교 등 홍보 인증 이벤트 </a:t>
            </a:r>
          </a:p>
        </p:txBody>
      </p:sp>
      <p:graphicFrame>
        <p:nvGraphicFramePr>
          <p:cNvPr id="65" name="표 64">
            <a:extLst>
              <a:ext uri="{FF2B5EF4-FFF2-40B4-BE49-F238E27FC236}">
                <a16:creationId xmlns:a16="http://schemas.microsoft.com/office/drawing/2014/main" id="{8D7AFE0D-3A08-AFE0-7755-30CFBD7578B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6382732"/>
              </p:ext>
            </p:extLst>
          </p:nvPr>
        </p:nvGraphicFramePr>
        <p:xfrm>
          <a:off x="7410481" y="2714700"/>
          <a:ext cx="2371229" cy="4191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05445">
                  <a:extLst>
                    <a:ext uri="{9D8B030D-6E8A-4147-A177-3AD203B41FA5}">
                      <a16:colId xmlns:a16="http://schemas.microsoft.com/office/drawing/2014/main" val="1192856749"/>
                    </a:ext>
                  </a:extLst>
                </a:gridCol>
                <a:gridCol w="790951">
                  <a:extLst>
                    <a:ext uri="{9D8B030D-6E8A-4147-A177-3AD203B41FA5}">
                      <a16:colId xmlns:a16="http://schemas.microsoft.com/office/drawing/2014/main" val="4140942140"/>
                    </a:ext>
                  </a:extLst>
                </a:gridCol>
                <a:gridCol w="974833">
                  <a:extLst>
                    <a:ext uri="{9D8B030D-6E8A-4147-A177-3AD203B41FA5}">
                      <a16:colId xmlns:a16="http://schemas.microsoft.com/office/drawing/2014/main" val="4097866247"/>
                    </a:ext>
                  </a:extLst>
                </a:gridCol>
              </a:tblGrid>
              <a:tr h="209550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ko-KR" altLang="en-US" sz="1100" b="1" u="none" strike="noStrike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방식</a:t>
                      </a:r>
                      <a:endParaRPr lang="ko-KR" altLang="en-US" sz="1100" b="1" i="0" u="none" strike="noStrike" dirty="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DAFD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ko-KR" altLang="en-US" sz="1100" b="1" u="none" strike="noStrike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대상인원</a:t>
                      </a:r>
                      <a:endParaRPr lang="ko-KR" altLang="en-US" sz="1100" b="1" i="0" u="none" strike="noStrike" dirty="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DAFD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ko-KR" altLang="en-US" sz="1100" b="1" u="none" strike="noStrike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사은품 금액</a:t>
                      </a:r>
                      <a:endParaRPr lang="ko-KR" altLang="en-US" sz="1100" b="1" i="0" u="none" strike="noStrike" dirty="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DAFD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66647817"/>
                  </a:ext>
                </a:extLst>
              </a:tr>
              <a:tr h="209550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ko-KR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전원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ko-KR" altLang="en-US" sz="1100" u="none" strike="noStrike" dirty="0">
                          <a:effectLst/>
                          <a:latin typeface="+mn-ea"/>
                          <a:ea typeface="+mn-ea"/>
                        </a:rPr>
                        <a:t>전체</a:t>
                      </a:r>
                      <a:endParaRPr lang="ko-KR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altLang="ko-KR" sz="1100" u="none" strike="noStrike" dirty="0">
                          <a:effectLst/>
                          <a:latin typeface="+mn-ea"/>
                          <a:ea typeface="+mn-ea"/>
                        </a:rPr>
                        <a:t>1</a:t>
                      </a:r>
                      <a:r>
                        <a:rPr lang="ko-KR" altLang="en-US" sz="1100" u="none" strike="noStrike" dirty="0">
                          <a:effectLst/>
                          <a:latin typeface="+mn-ea"/>
                          <a:ea typeface="+mn-ea"/>
                        </a:rPr>
                        <a:t>만원 상당</a:t>
                      </a:r>
                      <a:endParaRPr lang="ko-KR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49391077"/>
                  </a:ext>
                </a:extLst>
              </a:tr>
            </a:tbl>
          </a:graphicData>
        </a:graphic>
      </p:graphicFrame>
      <p:sp>
        <p:nvSpPr>
          <p:cNvPr id="66" name="TextBox 65">
            <a:extLst>
              <a:ext uri="{FF2B5EF4-FFF2-40B4-BE49-F238E27FC236}">
                <a16:creationId xmlns:a16="http://schemas.microsoft.com/office/drawing/2014/main" id="{CA963FF5-0316-8325-7A08-F804D7F5BE80}"/>
              </a:ext>
            </a:extLst>
          </p:cNvPr>
          <p:cNvSpPr txBox="1"/>
          <p:nvPr/>
        </p:nvSpPr>
        <p:spPr>
          <a:xfrm>
            <a:off x="7350458" y="3198673"/>
            <a:ext cx="210506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400" b="1" dirty="0">
                <a:solidFill>
                  <a:srgbClr val="0070C0"/>
                </a:solidFill>
                <a:latin typeface="+mn-ea"/>
              </a:rPr>
              <a:t>참가자 설문조사 이벤트</a:t>
            </a:r>
          </a:p>
        </p:txBody>
      </p:sp>
      <p:graphicFrame>
        <p:nvGraphicFramePr>
          <p:cNvPr id="67" name="표 66">
            <a:extLst>
              <a:ext uri="{FF2B5EF4-FFF2-40B4-BE49-F238E27FC236}">
                <a16:creationId xmlns:a16="http://schemas.microsoft.com/office/drawing/2014/main" id="{73608735-F88A-1EBF-2B53-A12023DAB0C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46888463"/>
              </p:ext>
            </p:extLst>
          </p:nvPr>
        </p:nvGraphicFramePr>
        <p:xfrm>
          <a:off x="7407617" y="3489159"/>
          <a:ext cx="2371229" cy="4191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05445">
                  <a:extLst>
                    <a:ext uri="{9D8B030D-6E8A-4147-A177-3AD203B41FA5}">
                      <a16:colId xmlns:a16="http://schemas.microsoft.com/office/drawing/2014/main" val="1192856749"/>
                    </a:ext>
                  </a:extLst>
                </a:gridCol>
                <a:gridCol w="790951">
                  <a:extLst>
                    <a:ext uri="{9D8B030D-6E8A-4147-A177-3AD203B41FA5}">
                      <a16:colId xmlns:a16="http://schemas.microsoft.com/office/drawing/2014/main" val="4140942140"/>
                    </a:ext>
                  </a:extLst>
                </a:gridCol>
                <a:gridCol w="974833">
                  <a:extLst>
                    <a:ext uri="{9D8B030D-6E8A-4147-A177-3AD203B41FA5}">
                      <a16:colId xmlns:a16="http://schemas.microsoft.com/office/drawing/2014/main" val="4097866247"/>
                    </a:ext>
                  </a:extLst>
                </a:gridCol>
              </a:tblGrid>
              <a:tr h="209550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ko-KR" altLang="en-US" sz="1100" b="1" u="none" strike="noStrike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방식</a:t>
                      </a:r>
                      <a:endParaRPr lang="ko-KR" altLang="en-US" sz="1100" b="1" i="0" u="none" strike="noStrike" dirty="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DAFD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ko-KR" altLang="en-US" sz="1100" b="1" u="none" strike="noStrike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대상인원</a:t>
                      </a:r>
                      <a:endParaRPr lang="ko-KR" altLang="en-US" sz="1100" b="1" i="0" u="none" strike="noStrike" dirty="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DAFD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ko-KR" altLang="en-US" sz="1100" b="1" u="none" strike="noStrike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사은품 금액</a:t>
                      </a:r>
                      <a:endParaRPr lang="ko-KR" altLang="en-US" sz="1100" b="1" i="0" u="none" strike="noStrike" dirty="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DAFD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66647817"/>
                  </a:ext>
                </a:extLst>
              </a:tr>
              <a:tr h="209550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ko-KR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선착순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100</a:t>
                      </a:r>
                      <a:r>
                        <a:rPr lang="ko-KR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명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ko-KR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커피 </a:t>
                      </a:r>
                      <a:r>
                        <a:rPr lang="ko-KR" altLang="en-US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기프티콘</a:t>
                      </a:r>
                      <a:endParaRPr lang="ko-KR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49391077"/>
                  </a:ext>
                </a:extLst>
              </a:tr>
            </a:tbl>
          </a:graphicData>
        </a:graphic>
      </p:graphicFrame>
      <p:pic>
        <p:nvPicPr>
          <p:cNvPr id="68" name="Picture 24" descr="스크린 샷 - 무료 ui개 아이콘">
            <a:extLst>
              <a:ext uri="{FF2B5EF4-FFF2-40B4-BE49-F238E27FC236}">
                <a16:creationId xmlns:a16="http://schemas.microsoft.com/office/drawing/2014/main" id="{69201F18-5879-CA6E-967E-55EFA3159C6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73361" y="2480586"/>
            <a:ext cx="642248" cy="642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6" descr="온라인 설문조사 - 무료 비즈니스 및 금융개 아이콘">
            <a:extLst>
              <a:ext uri="{FF2B5EF4-FFF2-40B4-BE49-F238E27FC236}">
                <a16:creationId xmlns:a16="http://schemas.microsoft.com/office/drawing/2014/main" id="{95912C31-62D0-93BD-F131-D01FE0040E4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71150" y="3233765"/>
            <a:ext cx="672702" cy="6727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0" name="TextBox 69">
            <a:extLst>
              <a:ext uri="{FF2B5EF4-FFF2-40B4-BE49-F238E27FC236}">
                <a16:creationId xmlns:a16="http://schemas.microsoft.com/office/drawing/2014/main" id="{03B6C215-3341-5742-452D-3289661DB896}"/>
              </a:ext>
            </a:extLst>
          </p:cNvPr>
          <p:cNvSpPr txBox="1"/>
          <p:nvPr/>
        </p:nvSpPr>
        <p:spPr>
          <a:xfrm>
            <a:off x="6622171" y="5076476"/>
            <a:ext cx="282320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b="1" dirty="0">
                <a:solidFill>
                  <a:srgbClr val="EE0000"/>
                </a:solidFill>
                <a:latin typeface="+mn-ea"/>
              </a:rPr>
              <a:t>※</a:t>
            </a:r>
            <a:r>
              <a:rPr lang="ko-KR" altLang="en-US" b="1" dirty="0">
                <a:solidFill>
                  <a:srgbClr val="EE0000"/>
                </a:solidFill>
                <a:latin typeface="+mn-ea"/>
              </a:rPr>
              <a:t>오전 </a:t>
            </a:r>
            <a:r>
              <a:rPr lang="en-US" altLang="ko-KR" b="1" dirty="0">
                <a:solidFill>
                  <a:srgbClr val="EE0000"/>
                </a:solidFill>
                <a:latin typeface="+mn-ea"/>
              </a:rPr>
              <a:t>10:30 </a:t>
            </a:r>
            <a:r>
              <a:rPr lang="ko-KR" altLang="en-US" b="1" dirty="0">
                <a:solidFill>
                  <a:srgbClr val="EE0000"/>
                </a:solidFill>
                <a:latin typeface="+mn-ea"/>
              </a:rPr>
              <a:t>개막식 참가</a:t>
            </a:r>
            <a:endParaRPr lang="en-US" altLang="ko-KR" b="1" dirty="0">
              <a:solidFill>
                <a:srgbClr val="EE0000"/>
              </a:solidFill>
              <a:latin typeface="+mn-ea"/>
            </a:endParaRPr>
          </a:p>
          <a:p>
            <a:r>
              <a:rPr lang="ko-KR" altLang="en-US" b="1" dirty="0">
                <a:solidFill>
                  <a:srgbClr val="EE0000"/>
                </a:solidFill>
                <a:latin typeface="+mn-ea"/>
              </a:rPr>
              <a:t>  단체학교는 참가자 전원</a:t>
            </a:r>
            <a:endParaRPr lang="en-US" altLang="ko-KR" b="1" dirty="0">
              <a:solidFill>
                <a:srgbClr val="EE0000"/>
              </a:solidFill>
              <a:latin typeface="+mn-ea"/>
            </a:endParaRPr>
          </a:p>
          <a:p>
            <a:r>
              <a:rPr lang="ko-KR" altLang="en-US" b="1" dirty="0">
                <a:solidFill>
                  <a:srgbClr val="EE0000"/>
                </a:solidFill>
                <a:latin typeface="+mn-ea"/>
              </a:rPr>
              <a:t>  </a:t>
            </a:r>
            <a:r>
              <a:rPr lang="ko-KR" altLang="en-US" b="1" dirty="0" err="1">
                <a:solidFill>
                  <a:srgbClr val="EE0000"/>
                </a:solidFill>
                <a:latin typeface="+mn-ea"/>
              </a:rPr>
              <a:t>푸드트럭</a:t>
            </a:r>
            <a:r>
              <a:rPr lang="ko-KR" altLang="en-US" b="1" dirty="0">
                <a:solidFill>
                  <a:srgbClr val="EE0000"/>
                </a:solidFill>
                <a:latin typeface="+mn-ea"/>
              </a:rPr>
              <a:t> 쿠폰 제공</a:t>
            </a:r>
            <a:r>
              <a:rPr lang="en-US" altLang="ko-KR" b="1" dirty="0">
                <a:solidFill>
                  <a:srgbClr val="EE0000"/>
                </a:solidFill>
                <a:latin typeface="+mn-ea"/>
              </a:rPr>
              <a:t>!</a:t>
            </a:r>
            <a:endParaRPr lang="ko-KR" altLang="en-US" b="1" dirty="0">
              <a:solidFill>
                <a:srgbClr val="EE0000"/>
              </a:solidFill>
              <a:latin typeface="+mn-ea"/>
            </a:endParaRPr>
          </a:p>
        </p:txBody>
      </p:sp>
      <p:sp>
        <p:nvSpPr>
          <p:cNvPr id="71" name="사각형: 둥근 모서리 70">
            <a:extLst>
              <a:ext uri="{FF2B5EF4-FFF2-40B4-BE49-F238E27FC236}">
                <a16:creationId xmlns:a16="http://schemas.microsoft.com/office/drawing/2014/main" id="{57307A29-C7D7-4011-AE09-65524B5A42DB}"/>
              </a:ext>
            </a:extLst>
          </p:cNvPr>
          <p:cNvSpPr/>
          <p:nvPr/>
        </p:nvSpPr>
        <p:spPr>
          <a:xfrm>
            <a:off x="141778" y="6048743"/>
            <a:ext cx="9592249" cy="411818"/>
          </a:xfrm>
          <a:prstGeom prst="roundRect">
            <a:avLst>
              <a:gd name="adj" fmla="val 26653"/>
            </a:avLst>
          </a:prstGeom>
          <a:solidFill>
            <a:srgbClr val="C000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ctr"/>
            <a:r>
              <a:rPr lang="ko-KR" altLang="en-US" sz="1300" b="1" dirty="0">
                <a:solidFill>
                  <a:schemeClr val="bg1"/>
                </a:solidFill>
                <a:latin typeface="+mn-ea"/>
              </a:rPr>
              <a:t>단체 참가 관련 안내는 </a:t>
            </a:r>
            <a:r>
              <a:rPr lang="en-US" altLang="ko-KR" sz="1300" b="1" dirty="0">
                <a:solidFill>
                  <a:schemeClr val="bg1"/>
                </a:solidFill>
                <a:latin typeface="+mn-ea"/>
              </a:rPr>
              <a:t>10</a:t>
            </a:r>
            <a:r>
              <a:rPr lang="ko-KR" altLang="en-US" sz="1300" b="1" dirty="0">
                <a:solidFill>
                  <a:schemeClr val="bg1"/>
                </a:solidFill>
                <a:latin typeface="+mn-ea"/>
              </a:rPr>
              <a:t>페이지 참조</a:t>
            </a:r>
            <a:endParaRPr lang="en-US" altLang="ko-KR" sz="1300" dirty="0">
              <a:latin typeface="+mn-ea"/>
            </a:endParaRPr>
          </a:p>
        </p:txBody>
      </p:sp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id="{AE5F78EE-9A3E-EC4C-F4CC-668AB1680AE4}"/>
              </a:ext>
            </a:extLst>
          </p:cNvPr>
          <p:cNvSpPr/>
          <p:nvPr/>
        </p:nvSpPr>
        <p:spPr>
          <a:xfrm>
            <a:off x="6657327" y="3988426"/>
            <a:ext cx="702992" cy="702992"/>
          </a:xfrm>
          <a:prstGeom prst="roundRect">
            <a:avLst/>
          </a:prstGeom>
          <a:solidFill>
            <a:srgbClr val="5DAFD8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600" dirty="0">
              <a:latin typeface="서울남산체 B" panose="02020503020101020101" pitchFamily="18" charset="-127"/>
              <a:ea typeface="서울남산체 B" panose="02020503020101020101" pitchFamily="18" charset="-127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115E6F9-E52F-27F9-4129-0633B24919E6}"/>
              </a:ext>
            </a:extLst>
          </p:cNvPr>
          <p:cNvSpPr txBox="1"/>
          <p:nvPr/>
        </p:nvSpPr>
        <p:spPr>
          <a:xfrm>
            <a:off x="7357455" y="3966873"/>
            <a:ext cx="210506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400" b="1" dirty="0">
                <a:solidFill>
                  <a:srgbClr val="0070C0"/>
                </a:solidFill>
                <a:latin typeface="+mn-ea"/>
              </a:rPr>
              <a:t>참가자 취업자랑 이벤트</a:t>
            </a:r>
          </a:p>
        </p:txBody>
      </p:sp>
      <p:graphicFrame>
        <p:nvGraphicFramePr>
          <p:cNvPr id="5" name="표 4">
            <a:extLst>
              <a:ext uri="{FF2B5EF4-FFF2-40B4-BE49-F238E27FC236}">
                <a16:creationId xmlns:a16="http://schemas.microsoft.com/office/drawing/2014/main" id="{02EFB165-A91C-3047-D41C-70968B0DE30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33379457"/>
              </p:ext>
            </p:extLst>
          </p:nvPr>
        </p:nvGraphicFramePr>
        <p:xfrm>
          <a:off x="7414614" y="4257359"/>
          <a:ext cx="2371229" cy="4191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05445">
                  <a:extLst>
                    <a:ext uri="{9D8B030D-6E8A-4147-A177-3AD203B41FA5}">
                      <a16:colId xmlns:a16="http://schemas.microsoft.com/office/drawing/2014/main" val="1192856749"/>
                    </a:ext>
                  </a:extLst>
                </a:gridCol>
                <a:gridCol w="659121">
                  <a:extLst>
                    <a:ext uri="{9D8B030D-6E8A-4147-A177-3AD203B41FA5}">
                      <a16:colId xmlns:a16="http://schemas.microsoft.com/office/drawing/2014/main" val="4140942140"/>
                    </a:ext>
                  </a:extLst>
                </a:gridCol>
                <a:gridCol w="1106663">
                  <a:extLst>
                    <a:ext uri="{9D8B030D-6E8A-4147-A177-3AD203B41FA5}">
                      <a16:colId xmlns:a16="http://schemas.microsoft.com/office/drawing/2014/main" val="4097866247"/>
                    </a:ext>
                  </a:extLst>
                </a:gridCol>
              </a:tblGrid>
              <a:tr h="209550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ko-KR" altLang="en-US" sz="1100" b="1" u="none" strike="noStrike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방식</a:t>
                      </a:r>
                      <a:endParaRPr lang="ko-KR" altLang="en-US" sz="1100" b="1" i="0" u="none" strike="noStrike" dirty="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DAFD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ko-KR" altLang="en-US" sz="1100" b="1" u="none" strike="noStrike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대상인원</a:t>
                      </a:r>
                      <a:endParaRPr lang="ko-KR" altLang="en-US" sz="1100" b="1" i="0" u="none" strike="noStrike" dirty="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DAFD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ko-KR" altLang="en-US" sz="1100" b="1" u="none" strike="noStrike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사은품 금액</a:t>
                      </a:r>
                      <a:endParaRPr lang="ko-KR" altLang="en-US" sz="1100" b="1" i="0" u="none" strike="noStrike" dirty="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DAFD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66647817"/>
                  </a:ext>
                </a:extLst>
              </a:tr>
              <a:tr h="209550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ko-KR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선착순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100</a:t>
                      </a:r>
                      <a:r>
                        <a:rPr lang="ko-KR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명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ko-KR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배달</a:t>
                      </a:r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 </a:t>
                      </a:r>
                      <a:r>
                        <a:rPr lang="ko-KR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쿠폰 </a:t>
                      </a:r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1</a:t>
                      </a:r>
                      <a:r>
                        <a:rPr lang="ko-KR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만원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49391077"/>
                  </a:ext>
                </a:extLst>
              </a:tr>
            </a:tbl>
          </a:graphicData>
        </a:graphic>
      </p:graphicFrame>
      <p:pic>
        <p:nvPicPr>
          <p:cNvPr id="1026" name="Picture 2" descr="사원증 - 무료 사용자개 아이콘">
            <a:extLst>
              <a:ext uri="{FF2B5EF4-FFF2-40B4-BE49-F238E27FC236}">
                <a16:creationId xmlns:a16="http://schemas.microsoft.com/office/drawing/2014/main" id="{4F0263E1-FA86-1E17-6E95-A98C8A50A26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86390" y="4023405"/>
            <a:ext cx="644459" cy="6444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7284551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C525C23-30A7-C7E3-BC71-D05F7656CBB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직사각형 2">
            <a:extLst>
              <a:ext uri="{FF2B5EF4-FFF2-40B4-BE49-F238E27FC236}">
                <a16:creationId xmlns:a16="http://schemas.microsoft.com/office/drawing/2014/main" id="{DBA7E553-00D1-551B-700B-F3364B1D7ACC}"/>
              </a:ext>
            </a:extLst>
          </p:cNvPr>
          <p:cNvSpPr/>
          <p:nvPr/>
        </p:nvSpPr>
        <p:spPr>
          <a:xfrm>
            <a:off x="0" y="1"/>
            <a:ext cx="9906000" cy="6543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6" name="사각형: 둥근 위쪽 모서리 55">
            <a:extLst>
              <a:ext uri="{FF2B5EF4-FFF2-40B4-BE49-F238E27FC236}">
                <a16:creationId xmlns:a16="http://schemas.microsoft.com/office/drawing/2014/main" id="{0D60B12C-3972-83E4-2117-30CB88CD7F24}"/>
              </a:ext>
            </a:extLst>
          </p:cNvPr>
          <p:cNvSpPr/>
          <p:nvPr/>
        </p:nvSpPr>
        <p:spPr>
          <a:xfrm rot="5400000">
            <a:off x="598022" y="-490731"/>
            <a:ext cx="431422" cy="1627468"/>
          </a:xfrm>
          <a:prstGeom prst="round2Same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사각형: 둥근 위쪽 모서리 14">
            <a:extLst>
              <a:ext uri="{FF2B5EF4-FFF2-40B4-BE49-F238E27FC236}">
                <a16:creationId xmlns:a16="http://schemas.microsoft.com/office/drawing/2014/main" id="{AE1F4408-40C4-18E7-7A1B-FE2E5F0FD529}"/>
              </a:ext>
            </a:extLst>
          </p:cNvPr>
          <p:cNvSpPr/>
          <p:nvPr/>
        </p:nvSpPr>
        <p:spPr>
          <a:xfrm rot="16200000">
            <a:off x="7351282" y="-2016006"/>
            <a:ext cx="446555" cy="4662883"/>
          </a:xfrm>
          <a:prstGeom prst="round2Same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27" name="그림 26">
            <a:extLst>
              <a:ext uri="{FF2B5EF4-FFF2-40B4-BE49-F238E27FC236}">
                <a16:creationId xmlns:a16="http://schemas.microsoft.com/office/drawing/2014/main" id="{C09A8A1F-D623-FA4B-71CE-79ABCD17AD2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115" y="143176"/>
            <a:ext cx="1307973" cy="359652"/>
          </a:xfrm>
          <a:prstGeom prst="rect">
            <a:avLst/>
          </a:prstGeom>
        </p:spPr>
      </p:pic>
      <p:pic>
        <p:nvPicPr>
          <p:cNvPr id="29" name="그림 28">
            <a:extLst>
              <a:ext uri="{FF2B5EF4-FFF2-40B4-BE49-F238E27FC236}">
                <a16:creationId xmlns:a16="http://schemas.microsoft.com/office/drawing/2014/main" id="{1FE21282-84ED-5733-2E16-581591B3D4B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5459" y="154705"/>
            <a:ext cx="4439873" cy="376613"/>
          </a:xfrm>
          <a:prstGeom prst="rect">
            <a:avLst/>
          </a:prstGeom>
        </p:spPr>
      </p:pic>
      <p:sp>
        <p:nvSpPr>
          <p:cNvPr id="31" name="직사각형 30">
            <a:extLst>
              <a:ext uri="{FF2B5EF4-FFF2-40B4-BE49-F238E27FC236}">
                <a16:creationId xmlns:a16="http://schemas.microsoft.com/office/drawing/2014/main" id="{8591A2BF-82E1-03A0-251B-4B289794AF1E}"/>
              </a:ext>
            </a:extLst>
          </p:cNvPr>
          <p:cNvSpPr/>
          <p:nvPr/>
        </p:nvSpPr>
        <p:spPr>
          <a:xfrm>
            <a:off x="0" y="6588798"/>
            <a:ext cx="9906000" cy="26671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5" name="슬라이드 번호 개체 틀 7">
            <a:extLst>
              <a:ext uri="{FF2B5EF4-FFF2-40B4-BE49-F238E27FC236}">
                <a16:creationId xmlns:a16="http://schemas.microsoft.com/office/drawing/2014/main" id="{8C4E7E74-A1C1-9F19-3997-1DB18FDDF6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825398" y="6586979"/>
            <a:ext cx="2057400" cy="266714"/>
          </a:xfrm>
        </p:spPr>
        <p:txBody>
          <a:bodyPr/>
          <a:lstStyle/>
          <a:p>
            <a:fld id="{EBCF55AB-3031-4D67-B7B4-13E240E5B5B1}" type="slidenum">
              <a:rPr lang="ko-KR" altLang="en-US" sz="1400" b="1" smtClean="0">
                <a:solidFill>
                  <a:schemeClr val="bg1"/>
                </a:solidFill>
              </a:rPr>
              <a:t>8</a:t>
            </a:fld>
            <a:endParaRPr lang="ko-KR" altLang="en-US" sz="1400" b="1" dirty="0">
              <a:solidFill>
                <a:schemeClr val="bg1"/>
              </a:solidFill>
            </a:endParaRPr>
          </a:p>
        </p:txBody>
      </p:sp>
      <p:sp>
        <p:nvSpPr>
          <p:cNvPr id="19" name="직사각형 18">
            <a:extLst>
              <a:ext uri="{FF2B5EF4-FFF2-40B4-BE49-F238E27FC236}">
                <a16:creationId xmlns:a16="http://schemas.microsoft.com/office/drawing/2014/main" id="{247CC1C5-4E21-8F07-F81D-3EF2C2F4B55E}"/>
              </a:ext>
            </a:extLst>
          </p:cNvPr>
          <p:cNvSpPr/>
          <p:nvPr/>
        </p:nvSpPr>
        <p:spPr>
          <a:xfrm flipV="1">
            <a:off x="124287" y="1445325"/>
            <a:ext cx="9657425" cy="108267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720505-2C76-95A5-92A5-A95FBC102BE5}"/>
              </a:ext>
            </a:extLst>
          </p:cNvPr>
          <p:cNvSpPr txBox="1"/>
          <p:nvPr/>
        </p:nvSpPr>
        <p:spPr>
          <a:xfrm>
            <a:off x="133165" y="768217"/>
            <a:ext cx="4249881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>
                <a:latin typeface="+mn-ea"/>
              </a:rPr>
              <a:t>2025</a:t>
            </a:r>
            <a:r>
              <a:rPr lang="ko-KR" altLang="en-US" dirty="0">
                <a:latin typeface="+mn-ea"/>
              </a:rPr>
              <a:t> 서울특별시 </a:t>
            </a:r>
            <a:r>
              <a:rPr lang="ko-KR" altLang="en-US" dirty="0" err="1">
                <a:latin typeface="+mn-ea"/>
              </a:rPr>
              <a:t>물산업</a:t>
            </a:r>
            <a:r>
              <a:rPr lang="ko-KR" altLang="en-US" dirty="0">
                <a:latin typeface="+mn-ea"/>
              </a:rPr>
              <a:t> 일자리박람회 </a:t>
            </a:r>
          </a:p>
          <a:p>
            <a:r>
              <a:rPr lang="ko-KR" altLang="en-US" sz="2000" b="1" dirty="0">
                <a:latin typeface="+mn-ea"/>
              </a:rPr>
              <a:t>일자리박람회 홍보 요청의 건</a:t>
            </a:r>
          </a:p>
        </p:txBody>
      </p:sp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id="{F8EE4B59-3952-5D46-8955-CC8B82C2B018}"/>
              </a:ext>
            </a:extLst>
          </p:cNvPr>
          <p:cNvSpPr/>
          <p:nvPr/>
        </p:nvSpPr>
        <p:spPr>
          <a:xfrm>
            <a:off x="133165" y="1658501"/>
            <a:ext cx="2829110" cy="266714"/>
          </a:xfrm>
          <a:prstGeom prst="roundRect">
            <a:avLst>
              <a:gd name="adj" fmla="val 26653"/>
            </a:avLst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ctr"/>
            <a:r>
              <a:rPr lang="ko-KR" altLang="en-US" sz="1400" b="1" dirty="0">
                <a:solidFill>
                  <a:schemeClr val="bg1"/>
                </a:solidFill>
                <a:latin typeface="+mn-ea"/>
              </a:rPr>
              <a:t>행사 내용 홈페이지 게시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BBF80F48-1326-469C-085A-DA937A041669}"/>
              </a:ext>
            </a:extLst>
          </p:cNvPr>
          <p:cNvSpPr txBox="1"/>
          <p:nvPr/>
        </p:nvSpPr>
        <p:spPr>
          <a:xfrm>
            <a:off x="124287" y="2046494"/>
            <a:ext cx="8963025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dirty="0">
                <a:latin typeface="+mn-ea"/>
              </a:rPr>
              <a:t> 1) </a:t>
            </a:r>
            <a:r>
              <a:rPr lang="ko-KR" altLang="en-US" sz="1200" dirty="0">
                <a:latin typeface="+mn-ea"/>
              </a:rPr>
              <a:t>별도 첨부한 행사 공고 게시글 파일과 포스터 이미지 파일을 학교 홈페이지</a:t>
            </a:r>
            <a:r>
              <a:rPr lang="en-US" altLang="ko-KR" sz="1200" dirty="0">
                <a:latin typeface="+mn-ea"/>
              </a:rPr>
              <a:t>/</a:t>
            </a:r>
            <a:r>
              <a:rPr lang="ko-KR" altLang="en-US" sz="1200" dirty="0">
                <a:latin typeface="+mn-ea"/>
              </a:rPr>
              <a:t>취업지원센터</a:t>
            </a:r>
            <a:endParaRPr lang="en-US" altLang="ko-KR" sz="1200" dirty="0">
              <a:latin typeface="+mn-ea"/>
            </a:endParaRPr>
          </a:p>
          <a:p>
            <a:r>
              <a:rPr lang="en-US" altLang="ko-KR" sz="1200" dirty="0">
                <a:latin typeface="+mn-ea"/>
              </a:rPr>
              <a:t>   </a:t>
            </a:r>
            <a:r>
              <a:rPr lang="ko-KR" altLang="en-US" sz="1200" dirty="0">
                <a:latin typeface="+mn-ea"/>
              </a:rPr>
              <a:t> 홈페이지 등에 </a:t>
            </a:r>
            <a:r>
              <a:rPr lang="ko-KR" altLang="en-US" sz="1200" dirty="0" err="1">
                <a:latin typeface="+mn-ea"/>
              </a:rPr>
              <a:t>게첨</a:t>
            </a:r>
            <a:r>
              <a:rPr lang="ko-KR" altLang="en-US" sz="1200" dirty="0">
                <a:latin typeface="+mn-ea"/>
              </a:rPr>
              <a:t> 부탁드립니다</a:t>
            </a:r>
            <a:r>
              <a:rPr lang="en-US" altLang="ko-KR" sz="1200" dirty="0">
                <a:latin typeface="+mn-ea"/>
              </a:rPr>
              <a:t>.</a:t>
            </a:r>
          </a:p>
          <a:p>
            <a:r>
              <a:rPr lang="en-US" altLang="ko-KR" sz="1200" dirty="0">
                <a:latin typeface="+mn-ea"/>
              </a:rPr>
              <a:t> 2) </a:t>
            </a:r>
            <a:r>
              <a:rPr lang="ko-KR" altLang="en-US" sz="1200" dirty="0">
                <a:latin typeface="+mn-ea"/>
              </a:rPr>
              <a:t>행사 공고 게시글 파일에 제목 및 행사 </a:t>
            </a:r>
            <a:r>
              <a:rPr lang="ko-KR" altLang="en-US" sz="1200" dirty="0" err="1">
                <a:latin typeface="+mn-ea"/>
              </a:rPr>
              <a:t>소개글이</a:t>
            </a:r>
            <a:r>
              <a:rPr lang="ko-KR" altLang="en-US" sz="1200" dirty="0">
                <a:latin typeface="+mn-ea"/>
              </a:rPr>
              <a:t> 있으니 복사하여 붙여넣기로 입력해 </a:t>
            </a:r>
            <a:endParaRPr lang="en-US" altLang="ko-KR" sz="1200" dirty="0">
              <a:latin typeface="+mn-ea"/>
            </a:endParaRPr>
          </a:p>
          <a:p>
            <a:r>
              <a:rPr lang="en-US" altLang="ko-KR" sz="1200" dirty="0">
                <a:latin typeface="+mn-ea"/>
              </a:rPr>
              <a:t>    </a:t>
            </a:r>
            <a:r>
              <a:rPr lang="ko-KR" altLang="en-US" sz="1200" dirty="0">
                <a:latin typeface="+mn-ea"/>
              </a:rPr>
              <a:t>주시면 됩니다</a:t>
            </a:r>
            <a:r>
              <a:rPr lang="en-US" altLang="ko-KR" sz="1200" dirty="0">
                <a:latin typeface="+mn-ea"/>
              </a:rPr>
              <a:t>.</a:t>
            </a:r>
          </a:p>
          <a:p>
            <a:r>
              <a:rPr lang="en-US" altLang="ko-KR" sz="1200" dirty="0">
                <a:latin typeface="+mn-ea"/>
              </a:rPr>
              <a:t> 3) </a:t>
            </a:r>
            <a:r>
              <a:rPr lang="ko-KR" altLang="en-US" sz="1200" dirty="0">
                <a:latin typeface="+mn-ea"/>
              </a:rPr>
              <a:t>이미지 파일도 같이 게시 가능할 경우 첨부된 행사 포스터 파일도 같이 올려 주시면 </a:t>
            </a:r>
            <a:endParaRPr lang="en-US" altLang="ko-KR" sz="1200" dirty="0">
              <a:latin typeface="+mn-ea"/>
            </a:endParaRPr>
          </a:p>
          <a:p>
            <a:r>
              <a:rPr lang="en-US" altLang="ko-KR" sz="1200" dirty="0">
                <a:latin typeface="+mn-ea"/>
              </a:rPr>
              <a:t>    </a:t>
            </a:r>
            <a:r>
              <a:rPr lang="ko-KR" altLang="en-US" sz="1200" dirty="0">
                <a:latin typeface="+mn-ea"/>
              </a:rPr>
              <a:t>감사하겠습니다</a:t>
            </a:r>
            <a:r>
              <a:rPr lang="en-US" altLang="ko-KR" sz="1200" dirty="0">
                <a:latin typeface="+mn-ea"/>
              </a:rPr>
              <a:t>.</a:t>
            </a:r>
          </a:p>
          <a:p>
            <a:r>
              <a:rPr lang="en-US" altLang="ko-KR" sz="1200" dirty="0">
                <a:latin typeface="+mn-ea"/>
              </a:rPr>
              <a:t> 4) </a:t>
            </a:r>
            <a:r>
              <a:rPr lang="ko-KR" altLang="en-US" sz="1200" dirty="0">
                <a:latin typeface="+mn-ea"/>
              </a:rPr>
              <a:t>게시글 </a:t>
            </a:r>
            <a:r>
              <a:rPr lang="ko-KR" altLang="en-US" sz="1200" dirty="0" err="1">
                <a:latin typeface="+mn-ea"/>
              </a:rPr>
              <a:t>게첨</a:t>
            </a:r>
            <a:r>
              <a:rPr lang="ko-KR" altLang="en-US" sz="1200" dirty="0">
                <a:latin typeface="+mn-ea"/>
              </a:rPr>
              <a:t> 후 </a:t>
            </a:r>
            <a:r>
              <a:rPr lang="ko-KR" altLang="en-US" sz="1200" dirty="0" err="1">
                <a:latin typeface="+mn-ea"/>
              </a:rPr>
              <a:t>캡쳐하여</a:t>
            </a:r>
            <a:r>
              <a:rPr lang="ko-KR" altLang="en-US" sz="1200" dirty="0">
                <a:latin typeface="+mn-ea"/>
              </a:rPr>
              <a:t> 운영사무국 메일로 보내주시면 감사의 마음으로 행사 후 </a:t>
            </a:r>
            <a:endParaRPr lang="en-US" altLang="ko-KR" sz="1200" dirty="0">
              <a:latin typeface="+mn-ea"/>
            </a:endParaRPr>
          </a:p>
          <a:p>
            <a:r>
              <a:rPr lang="en-US" altLang="ko-KR" sz="1200" dirty="0">
                <a:latin typeface="+mn-ea"/>
              </a:rPr>
              <a:t>    </a:t>
            </a:r>
            <a:r>
              <a:rPr lang="ko-KR" altLang="en-US" sz="1200" dirty="0">
                <a:latin typeface="+mn-ea"/>
              </a:rPr>
              <a:t>소정의 사은품을 보내 드릴 예정입니다</a:t>
            </a:r>
            <a:r>
              <a:rPr lang="en-US" altLang="ko-KR" sz="1200" dirty="0">
                <a:latin typeface="+mn-ea"/>
              </a:rPr>
              <a:t>. </a:t>
            </a:r>
          </a:p>
          <a:p>
            <a:r>
              <a:rPr lang="en-US" altLang="ko-KR" sz="1200" dirty="0">
                <a:latin typeface="+mn-ea"/>
              </a:rPr>
              <a:t> 5) </a:t>
            </a:r>
            <a:r>
              <a:rPr lang="ko-KR" altLang="en-US" sz="1200" dirty="0">
                <a:latin typeface="+mn-ea"/>
              </a:rPr>
              <a:t>자세한 참가기업 정보 및 구직자 참가방법은 </a:t>
            </a:r>
            <a:endParaRPr lang="en-US" altLang="ko-KR" sz="1200" dirty="0">
              <a:latin typeface="+mn-ea"/>
            </a:endParaRPr>
          </a:p>
          <a:p>
            <a:r>
              <a:rPr lang="en-US" altLang="ko-KR" sz="1200" dirty="0">
                <a:latin typeface="+mn-ea"/>
              </a:rPr>
              <a:t>    </a:t>
            </a:r>
            <a:r>
              <a:rPr lang="ko-KR" altLang="en-US" sz="1200" dirty="0">
                <a:latin typeface="+mn-ea"/>
              </a:rPr>
              <a:t>홈페이지</a:t>
            </a:r>
            <a:r>
              <a:rPr lang="en-US" altLang="ko-KR" sz="1200" dirty="0">
                <a:latin typeface="+mn-ea"/>
              </a:rPr>
              <a:t>(</a:t>
            </a:r>
            <a:r>
              <a:rPr lang="en-US" altLang="ko-KR" sz="1200" b="1" kern="0" dirty="0">
                <a:solidFill>
                  <a:srgbClr val="000000"/>
                </a:solidFill>
                <a:latin typeface="+mn-ea"/>
              </a:rPr>
              <a:t>WaterJobFair.com</a:t>
            </a:r>
            <a:r>
              <a:rPr lang="en-US" altLang="ko-KR" sz="1200" dirty="0">
                <a:latin typeface="+mn-ea"/>
              </a:rPr>
              <a:t>)</a:t>
            </a:r>
            <a:r>
              <a:rPr lang="ko-KR" altLang="en-US" sz="1200" dirty="0">
                <a:latin typeface="+mn-ea"/>
              </a:rPr>
              <a:t>를 참조해 주시기 바랍니다</a:t>
            </a:r>
            <a:r>
              <a:rPr lang="en-US" altLang="ko-KR" sz="1200" dirty="0">
                <a:latin typeface="+mn-ea"/>
              </a:rPr>
              <a:t>.</a:t>
            </a:r>
            <a:endParaRPr lang="ko-KR" altLang="en-US" sz="1200" dirty="0">
              <a:latin typeface="+mn-ea"/>
            </a:endParaRPr>
          </a:p>
        </p:txBody>
      </p:sp>
      <p:pic>
        <p:nvPicPr>
          <p:cNvPr id="16" name="Picture 4" descr="C:\Users\insaman3\Desktop\이경호\2019 서울 푸드 잡페어 기업파일\Food Job Fair 2019\Food Job Fair 2019-홍보 게시물 캡처\인하대.jpg">
            <a:extLst>
              <a:ext uri="{FF2B5EF4-FFF2-40B4-BE49-F238E27FC236}">
                <a16:creationId xmlns:a16="http://schemas.microsoft.com/office/drawing/2014/main" id="{D54C1A51-A40F-04AC-B96E-6D4D7660065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80535" y="2110118"/>
            <a:ext cx="1601177" cy="254732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CDEF432E-E152-5442-121B-F87A86FE3B2D}"/>
              </a:ext>
            </a:extLst>
          </p:cNvPr>
          <p:cNvSpPr txBox="1"/>
          <p:nvPr/>
        </p:nvSpPr>
        <p:spPr>
          <a:xfrm>
            <a:off x="8071243" y="1658586"/>
            <a:ext cx="179408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200" dirty="0"/>
              <a:t>취업지원센터 홈페이지 </a:t>
            </a:r>
            <a:endParaRPr lang="en-US" altLang="ko-KR" sz="1200" dirty="0"/>
          </a:p>
          <a:p>
            <a:r>
              <a:rPr lang="ko-KR" altLang="en-US" sz="1200" dirty="0"/>
              <a:t>게시글 등록 캡쳐 예</a:t>
            </a:r>
          </a:p>
        </p:txBody>
      </p:sp>
      <p:sp>
        <p:nvSpPr>
          <p:cNvPr id="18" name="사각형: 둥근 모서리 17">
            <a:extLst>
              <a:ext uri="{FF2B5EF4-FFF2-40B4-BE49-F238E27FC236}">
                <a16:creationId xmlns:a16="http://schemas.microsoft.com/office/drawing/2014/main" id="{F6F1FA71-51B0-F7A8-8C4A-4AD4CF73739C}"/>
              </a:ext>
            </a:extLst>
          </p:cNvPr>
          <p:cNvSpPr/>
          <p:nvPr/>
        </p:nvSpPr>
        <p:spPr>
          <a:xfrm>
            <a:off x="142043" y="4067837"/>
            <a:ext cx="2829110" cy="266714"/>
          </a:xfrm>
          <a:prstGeom prst="roundRect">
            <a:avLst>
              <a:gd name="adj" fmla="val 26653"/>
            </a:avLst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ctr"/>
            <a:r>
              <a:rPr lang="ko-KR" altLang="en-US" sz="1400" b="1" dirty="0">
                <a:solidFill>
                  <a:schemeClr val="bg1"/>
                </a:solidFill>
                <a:latin typeface="+mn-ea"/>
              </a:rPr>
              <a:t>단체 </a:t>
            </a:r>
            <a:r>
              <a:rPr lang="ko-KR" altLang="en-US" sz="1400" b="1" dirty="0" err="1">
                <a:solidFill>
                  <a:schemeClr val="bg1"/>
                </a:solidFill>
                <a:latin typeface="+mn-ea"/>
              </a:rPr>
              <a:t>채팅방</a:t>
            </a:r>
            <a:r>
              <a:rPr lang="en-US" altLang="ko-KR" sz="1400" b="1" dirty="0">
                <a:solidFill>
                  <a:schemeClr val="bg1"/>
                </a:solidFill>
                <a:latin typeface="+mn-ea"/>
              </a:rPr>
              <a:t>,</a:t>
            </a:r>
            <a:r>
              <a:rPr lang="ko-KR" altLang="en-US" sz="1400" b="1" dirty="0">
                <a:solidFill>
                  <a:schemeClr val="bg1"/>
                </a:solidFill>
                <a:latin typeface="+mn-ea"/>
              </a:rPr>
              <a:t> 블로그</a:t>
            </a:r>
            <a:r>
              <a:rPr lang="en-US" altLang="ko-KR" sz="1400" b="1" dirty="0">
                <a:solidFill>
                  <a:schemeClr val="bg1"/>
                </a:solidFill>
                <a:latin typeface="+mn-ea"/>
              </a:rPr>
              <a:t> </a:t>
            </a:r>
            <a:r>
              <a:rPr lang="ko-KR" altLang="en-US" sz="1400" b="1" dirty="0">
                <a:solidFill>
                  <a:schemeClr val="bg1"/>
                </a:solidFill>
                <a:latin typeface="+mn-ea"/>
              </a:rPr>
              <a:t>등 게시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336D34CE-A468-85BC-7B68-8E8A38F14A5F}"/>
              </a:ext>
            </a:extLst>
          </p:cNvPr>
          <p:cNvSpPr txBox="1"/>
          <p:nvPr/>
        </p:nvSpPr>
        <p:spPr>
          <a:xfrm>
            <a:off x="133165" y="4455830"/>
            <a:ext cx="8963025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dirty="0">
                <a:latin typeface="+mn-ea"/>
              </a:rPr>
              <a:t> 1) </a:t>
            </a:r>
            <a:r>
              <a:rPr lang="ko-KR" altLang="en-US" sz="1200" dirty="0">
                <a:latin typeface="+mn-ea"/>
              </a:rPr>
              <a:t>별도 첨부한 행사 공고 게시글 파일과 포스터 이미지 파일을 각 학교 및 기관이 가진 </a:t>
            </a:r>
            <a:endParaRPr lang="en-US" altLang="ko-KR" sz="1200" dirty="0">
              <a:latin typeface="+mn-ea"/>
            </a:endParaRPr>
          </a:p>
          <a:p>
            <a:r>
              <a:rPr lang="en-US" altLang="ko-KR" sz="1200" dirty="0">
                <a:latin typeface="+mn-ea"/>
              </a:rPr>
              <a:t>    </a:t>
            </a:r>
            <a:r>
              <a:rPr lang="ko-KR" altLang="en-US" sz="1200" dirty="0">
                <a:latin typeface="+mn-ea"/>
              </a:rPr>
              <a:t>블로그나 단체 채팅방에 홍보해 주시기를 부탁드립니다</a:t>
            </a:r>
            <a:r>
              <a:rPr lang="en-US" altLang="ko-KR" sz="1200" dirty="0">
                <a:latin typeface="+mn-ea"/>
              </a:rPr>
              <a:t>.</a:t>
            </a:r>
          </a:p>
          <a:p>
            <a:r>
              <a:rPr lang="en-US" altLang="ko-KR" sz="1200" dirty="0">
                <a:latin typeface="+mn-ea"/>
              </a:rPr>
              <a:t> 2) </a:t>
            </a:r>
            <a:r>
              <a:rPr lang="ko-KR" altLang="en-US" sz="1200" dirty="0">
                <a:latin typeface="+mn-ea"/>
              </a:rPr>
              <a:t>홍보 내용은 바로 위 항목의 자료를 활용해 주시면 됩니다</a:t>
            </a:r>
            <a:r>
              <a:rPr lang="en-US" altLang="ko-KR" sz="1200" dirty="0">
                <a:latin typeface="+mn-ea"/>
              </a:rPr>
              <a:t>.</a:t>
            </a:r>
          </a:p>
          <a:p>
            <a:r>
              <a:rPr lang="en-US" altLang="ko-KR" sz="1200" dirty="0">
                <a:latin typeface="+mn-ea"/>
              </a:rPr>
              <a:t> 3) </a:t>
            </a:r>
            <a:r>
              <a:rPr lang="ko-KR" altLang="en-US" sz="1200" dirty="0">
                <a:latin typeface="+mn-ea"/>
              </a:rPr>
              <a:t>이미지 파일도 같이 게시 가능할 경우 첨부된 행사 포스터 파일도 같이 올려 주시면 </a:t>
            </a:r>
            <a:endParaRPr lang="en-US" altLang="ko-KR" sz="1200" dirty="0">
              <a:latin typeface="+mn-ea"/>
            </a:endParaRPr>
          </a:p>
          <a:p>
            <a:r>
              <a:rPr lang="en-US" altLang="ko-KR" sz="1200" dirty="0">
                <a:latin typeface="+mn-ea"/>
              </a:rPr>
              <a:t>    </a:t>
            </a:r>
            <a:r>
              <a:rPr lang="ko-KR" altLang="en-US" sz="1200" dirty="0">
                <a:latin typeface="+mn-ea"/>
              </a:rPr>
              <a:t>감사하겠습니다</a:t>
            </a:r>
            <a:r>
              <a:rPr lang="en-US" altLang="ko-KR" sz="1200" dirty="0">
                <a:latin typeface="+mn-ea"/>
              </a:rPr>
              <a:t>.</a:t>
            </a:r>
          </a:p>
          <a:p>
            <a:r>
              <a:rPr lang="en-US" altLang="ko-KR" sz="1200" dirty="0">
                <a:latin typeface="+mn-ea"/>
              </a:rPr>
              <a:t> 4) </a:t>
            </a:r>
            <a:r>
              <a:rPr lang="ko-KR" altLang="en-US" sz="1200" dirty="0">
                <a:latin typeface="+mn-ea"/>
              </a:rPr>
              <a:t>게시글 </a:t>
            </a:r>
            <a:r>
              <a:rPr lang="ko-KR" altLang="en-US" sz="1200" dirty="0" err="1">
                <a:latin typeface="+mn-ea"/>
              </a:rPr>
              <a:t>게첨</a:t>
            </a:r>
            <a:r>
              <a:rPr lang="ko-KR" altLang="en-US" sz="1200" dirty="0">
                <a:latin typeface="+mn-ea"/>
              </a:rPr>
              <a:t> 후 </a:t>
            </a:r>
            <a:r>
              <a:rPr lang="ko-KR" altLang="en-US" sz="1200" dirty="0" err="1">
                <a:latin typeface="+mn-ea"/>
              </a:rPr>
              <a:t>캡쳐하여</a:t>
            </a:r>
            <a:r>
              <a:rPr lang="ko-KR" altLang="en-US" sz="1200" dirty="0">
                <a:latin typeface="+mn-ea"/>
              </a:rPr>
              <a:t> 운영사무국 메일로 보내주시면 감사의 마음으로 행사 후 </a:t>
            </a:r>
            <a:endParaRPr lang="en-US" altLang="ko-KR" sz="1200" dirty="0">
              <a:latin typeface="+mn-ea"/>
            </a:endParaRPr>
          </a:p>
          <a:p>
            <a:r>
              <a:rPr lang="en-US" altLang="ko-KR" sz="1200" dirty="0">
                <a:latin typeface="+mn-ea"/>
              </a:rPr>
              <a:t>    </a:t>
            </a:r>
            <a:r>
              <a:rPr lang="ko-KR" altLang="en-US" sz="1200" dirty="0">
                <a:latin typeface="+mn-ea"/>
              </a:rPr>
              <a:t>소정의 사은품을 보내 드릴 예정입니다</a:t>
            </a:r>
            <a:r>
              <a:rPr lang="en-US" altLang="ko-KR" sz="1200" dirty="0">
                <a:latin typeface="+mn-ea"/>
              </a:rPr>
              <a:t>. </a:t>
            </a:r>
          </a:p>
          <a:p>
            <a:r>
              <a:rPr lang="en-US" altLang="ko-KR" sz="1200" dirty="0">
                <a:latin typeface="+mn-ea"/>
              </a:rPr>
              <a:t> 5) </a:t>
            </a:r>
            <a:r>
              <a:rPr lang="ko-KR" altLang="en-US" sz="1200" dirty="0">
                <a:latin typeface="+mn-ea"/>
              </a:rPr>
              <a:t>자세한 참가기업 정보 및 구직자 참가방법은 </a:t>
            </a:r>
            <a:endParaRPr lang="en-US" altLang="ko-KR" sz="1200" dirty="0">
              <a:latin typeface="+mn-ea"/>
            </a:endParaRPr>
          </a:p>
          <a:p>
            <a:r>
              <a:rPr lang="en-US" altLang="ko-KR" sz="1200" dirty="0">
                <a:latin typeface="+mn-ea"/>
              </a:rPr>
              <a:t>    </a:t>
            </a:r>
            <a:r>
              <a:rPr lang="ko-KR" altLang="en-US" sz="1200" dirty="0">
                <a:latin typeface="+mn-ea"/>
              </a:rPr>
              <a:t>홈페이지</a:t>
            </a:r>
            <a:r>
              <a:rPr lang="en-US" altLang="ko-KR" sz="1200" dirty="0">
                <a:latin typeface="+mn-ea"/>
              </a:rPr>
              <a:t>(</a:t>
            </a:r>
            <a:r>
              <a:rPr lang="en-US" altLang="ko-KR" sz="1200" b="1" kern="0" dirty="0">
                <a:solidFill>
                  <a:srgbClr val="000000"/>
                </a:solidFill>
                <a:latin typeface="+mn-ea"/>
              </a:rPr>
              <a:t>WaterJobFair.com</a:t>
            </a:r>
            <a:r>
              <a:rPr lang="en-US" altLang="ko-KR" sz="1200" dirty="0">
                <a:latin typeface="+mn-ea"/>
              </a:rPr>
              <a:t>)</a:t>
            </a:r>
            <a:r>
              <a:rPr lang="ko-KR" altLang="en-US" sz="1200" dirty="0">
                <a:latin typeface="+mn-ea"/>
              </a:rPr>
              <a:t>를 참조해 주시기 바랍니다</a:t>
            </a:r>
            <a:r>
              <a:rPr lang="en-US" altLang="ko-KR" sz="1200" dirty="0">
                <a:latin typeface="+mn-ea"/>
              </a:rPr>
              <a:t>.</a:t>
            </a:r>
            <a:endParaRPr lang="ko-KR" altLang="en-US" sz="1200" dirty="0">
              <a:latin typeface="+mn-ea"/>
            </a:endParaRPr>
          </a:p>
        </p:txBody>
      </p:sp>
      <p:pic>
        <p:nvPicPr>
          <p:cNvPr id="21" name="그림 20" descr="순천향대 식품영양학과.png">
            <a:extLst>
              <a:ext uri="{FF2B5EF4-FFF2-40B4-BE49-F238E27FC236}">
                <a16:creationId xmlns:a16="http://schemas.microsoft.com/office/drawing/2014/main" id="{BD31E49F-44B5-46F7-3191-60F3CE6B4B86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579359" y="4878497"/>
            <a:ext cx="1601176" cy="1622101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6BC13FFA-E515-DBC5-3A5E-2A11BD7FB065}"/>
              </a:ext>
            </a:extLst>
          </p:cNvPr>
          <p:cNvSpPr txBox="1"/>
          <p:nvPr/>
        </p:nvSpPr>
        <p:spPr>
          <a:xfrm>
            <a:off x="6443321" y="4408153"/>
            <a:ext cx="152157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200" dirty="0" err="1"/>
              <a:t>단톡방</a:t>
            </a:r>
            <a:r>
              <a:rPr lang="ko-KR" altLang="en-US" sz="1200" dirty="0"/>
              <a:t> 등 </a:t>
            </a:r>
            <a:r>
              <a:rPr lang="en-US" altLang="ko-KR" sz="1200" dirty="0"/>
              <a:t>SNS</a:t>
            </a:r>
          </a:p>
          <a:p>
            <a:r>
              <a:rPr lang="ko-KR" altLang="en-US" sz="1200" dirty="0"/>
              <a:t>게시글 등록 캡쳐 예</a:t>
            </a:r>
          </a:p>
        </p:txBody>
      </p:sp>
    </p:spTree>
    <p:extLst>
      <p:ext uri="{BB962C8B-B14F-4D97-AF65-F5344CB8AC3E}">
        <p14:creationId xmlns:p14="http://schemas.microsoft.com/office/powerpoint/2010/main" val="195494923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43E85FD-3601-4D6C-DB8E-7B3F378D29F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직사각형 2">
            <a:extLst>
              <a:ext uri="{FF2B5EF4-FFF2-40B4-BE49-F238E27FC236}">
                <a16:creationId xmlns:a16="http://schemas.microsoft.com/office/drawing/2014/main" id="{7274EBFC-FB0D-7AD9-1334-FE0D8A31689F}"/>
              </a:ext>
            </a:extLst>
          </p:cNvPr>
          <p:cNvSpPr/>
          <p:nvPr/>
        </p:nvSpPr>
        <p:spPr>
          <a:xfrm>
            <a:off x="0" y="1"/>
            <a:ext cx="9906000" cy="6543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6" name="사각형: 둥근 위쪽 모서리 55">
            <a:extLst>
              <a:ext uri="{FF2B5EF4-FFF2-40B4-BE49-F238E27FC236}">
                <a16:creationId xmlns:a16="http://schemas.microsoft.com/office/drawing/2014/main" id="{4977B823-0375-D7E7-CF0A-A4F7C24576C2}"/>
              </a:ext>
            </a:extLst>
          </p:cNvPr>
          <p:cNvSpPr/>
          <p:nvPr/>
        </p:nvSpPr>
        <p:spPr>
          <a:xfrm rot="5400000">
            <a:off x="598022" y="-490731"/>
            <a:ext cx="431422" cy="1627468"/>
          </a:xfrm>
          <a:prstGeom prst="round2Same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사각형: 둥근 위쪽 모서리 14">
            <a:extLst>
              <a:ext uri="{FF2B5EF4-FFF2-40B4-BE49-F238E27FC236}">
                <a16:creationId xmlns:a16="http://schemas.microsoft.com/office/drawing/2014/main" id="{715622C1-2036-F2EB-99E9-AB11FFCD1446}"/>
              </a:ext>
            </a:extLst>
          </p:cNvPr>
          <p:cNvSpPr/>
          <p:nvPr/>
        </p:nvSpPr>
        <p:spPr>
          <a:xfrm rot="16200000">
            <a:off x="7351282" y="-2016006"/>
            <a:ext cx="446555" cy="4662883"/>
          </a:xfrm>
          <a:prstGeom prst="round2Same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27" name="그림 26">
            <a:extLst>
              <a:ext uri="{FF2B5EF4-FFF2-40B4-BE49-F238E27FC236}">
                <a16:creationId xmlns:a16="http://schemas.microsoft.com/office/drawing/2014/main" id="{C45B1C5F-CB8C-AD76-5000-76E75BEA5C0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115" y="143176"/>
            <a:ext cx="1307973" cy="359652"/>
          </a:xfrm>
          <a:prstGeom prst="rect">
            <a:avLst/>
          </a:prstGeom>
        </p:spPr>
      </p:pic>
      <p:pic>
        <p:nvPicPr>
          <p:cNvPr id="29" name="그림 28">
            <a:extLst>
              <a:ext uri="{FF2B5EF4-FFF2-40B4-BE49-F238E27FC236}">
                <a16:creationId xmlns:a16="http://schemas.microsoft.com/office/drawing/2014/main" id="{3367C231-D254-BD08-2F89-16A7985CB5C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5459" y="154705"/>
            <a:ext cx="4439873" cy="376613"/>
          </a:xfrm>
          <a:prstGeom prst="rect">
            <a:avLst/>
          </a:prstGeom>
        </p:spPr>
      </p:pic>
      <p:sp>
        <p:nvSpPr>
          <p:cNvPr id="31" name="직사각형 30">
            <a:extLst>
              <a:ext uri="{FF2B5EF4-FFF2-40B4-BE49-F238E27FC236}">
                <a16:creationId xmlns:a16="http://schemas.microsoft.com/office/drawing/2014/main" id="{C0721E17-B7A2-1C41-500C-E8856383B2FA}"/>
              </a:ext>
            </a:extLst>
          </p:cNvPr>
          <p:cNvSpPr/>
          <p:nvPr/>
        </p:nvSpPr>
        <p:spPr>
          <a:xfrm>
            <a:off x="0" y="6588798"/>
            <a:ext cx="9906000" cy="26671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5" name="슬라이드 번호 개체 틀 7">
            <a:extLst>
              <a:ext uri="{FF2B5EF4-FFF2-40B4-BE49-F238E27FC236}">
                <a16:creationId xmlns:a16="http://schemas.microsoft.com/office/drawing/2014/main" id="{F7A11EEF-AE5F-7104-8BE2-68FF38FF91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825398" y="6586979"/>
            <a:ext cx="2057400" cy="266714"/>
          </a:xfrm>
        </p:spPr>
        <p:txBody>
          <a:bodyPr/>
          <a:lstStyle/>
          <a:p>
            <a:fld id="{EBCF55AB-3031-4D67-B7B4-13E240E5B5B1}" type="slidenum">
              <a:rPr lang="ko-KR" altLang="en-US" sz="1400" b="1" smtClean="0">
                <a:solidFill>
                  <a:schemeClr val="bg1"/>
                </a:solidFill>
              </a:rPr>
              <a:t>9</a:t>
            </a:fld>
            <a:endParaRPr lang="ko-KR" altLang="en-US" sz="1400" b="1" dirty="0">
              <a:solidFill>
                <a:schemeClr val="bg1"/>
              </a:solidFill>
            </a:endParaRPr>
          </a:p>
        </p:txBody>
      </p:sp>
      <p:sp>
        <p:nvSpPr>
          <p:cNvPr id="19" name="직사각형 18">
            <a:extLst>
              <a:ext uri="{FF2B5EF4-FFF2-40B4-BE49-F238E27FC236}">
                <a16:creationId xmlns:a16="http://schemas.microsoft.com/office/drawing/2014/main" id="{0FC1B900-94E2-D73C-35C1-05B5F6697891}"/>
              </a:ext>
            </a:extLst>
          </p:cNvPr>
          <p:cNvSpPr/>
          <p:nvPr/>
        </p:nvSpPr>
        <p:spPr>
          <a:xfrm flipV="1">
            <a:off x="124287" y="1445325"/>
            <a:ext cx="9657425" cy="108267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D22B7DDF-9C88-616D-3270-0FF777D5F5ED}"/>
              </a:ext>
            </a:extLst>
          </p:cNvPr>
          <p:cNvSpPr txBox="1"/>
          <p:nvPr/>
        </p:nvSpPr>
        <p:spPr>
          <a:xfrm>
            <a:off x="133165" y="768217"/>
            <a:ext cx="4249881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>
                <a:latin typeface="+mn-ea"/>
              </a:rPr>
              <a:t>2025</a:t>
            </a:r>
            <a:r>
              <a:rPr lang="ko-KR" altLang="en-US" dirty="0">
                <a:latin typeface="+mn-ea"/>
              </a:rPr>
              <a:t> 서울특별시 </a:t>
            </a:r>
            <a:r>
              <a:rPr lang="ko-KR" altLang="en-US" dirty="0" err="1">
                <a:latin typeface="+mn-ea"/>
              </a:rPr>
              <a:t>물산업</a:t>
            </a:r>
            <a:r>
              <a:rPr lang="ko-KR" altLang="en-US" dirty="0">
                <a:latin typeface="+mn-ea"/>
              </a:rPr>
              <a:t> 일자리박람회 </a:t>
            </a:r>
          </a:p>
          <a:p>
            <a:r>
              <a:rPr lang="ko-KR" altLang="en-US" sz="2000" b="1" dirty="0">
                <a:latin typeface="+mn-ea"/>
              </a:rPr>
              <a:t>일자리박람회 홍보 요청의 건</a:t>
            </a:r>
          </a:p>
        </p:txBody>
      </p:sp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id="{BDCF4678-DA83-A724-E68C-81CB91E84434}"/>
              </a:ext>
            </a:extLst>
          </p:cNvPr>
          <p:cNvSpPr/>
          <p:nvPr/>
        </p:nvSpPr>
        <p:spPr>
          <a:xfrm>
            <a:off x="133165" y="1669531"/>
            <a:ext cx="2829110" cy="266714"/>
          </a:xfrm>
          <a:prstGeom prst="roundRect">
            <a:avLst>
              <a:gd name="adj" fmla="val 26653"/>
            </a:avLst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ctr"/>
            <a:r>
              <a:rPr lang="ko-KR" altLang="en-US" sz="1400" b="1" spc="-100" dirty="0">
                <a:solidFill>
                  <a:schemeClr val="bg1"/>
                </a:solidFill>
                <a:latin typeface="+mn-ea"/>
              </a:rPr>
              <a:t>구직자</a:t>
            </a:r>
            <a:r>
              <a:rPr lang="en-US" altLang="ko-KR" sz="1400" b="1" spc="-100" dirty="0">
                <a:solidFill>
                  <a:schemeClr val="bg1"/>
                </a:solidFill>
                <a:latin typeface="+mn-ea"/>
              </a:rPr>
              <a:t>/</a:t>
            </a:r>
            <a:r>
              <a:rPr lang="ko-KR" altLang="en-US" sz="1400" b="1" spc="-100" dirty="0">
                <a:solidFill>
                  <a:schemeClr val="bg1"/>
                </a:solidFill>
                <a:latin typeface="+mn-ea"/>
              </a:rPr>
              <a:t>학생 대상 문자</a:t>
            </a:r>
            <a:r>
              <a:rPr lang="en-US" altLang="ko-KR" sz="1400" b="1" spc="-100" dirty="0">
                <a:solidFill>
                  <a:schemeClr val="bg1"/>
                </a:solidFill>
                <a:latin typeface="+mn-ea"/>
              </a:rPr>
              <a:t>/</a:t>
            </a:r>
            <a:r>
              <a:rPr lang="ko-KR" altLang="en-US" sz="1400" b="1" spc="-100" dirty="0">
                <a:solidFill>
                  <a:schemeClr val="bg1"/>
                </a:solidFill>
                <a:latin typeface="+mn-ea"/>
              </a:rPr>
              <a:t>이메일 발송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67DEF9C3-022F-120A-8AD8-A6150B395FB7}"/>
              </a:ext>
            </a:extLst>
          </p:cNvPr>
          <p:cNvSpPr txBox="1"/>
          <p:nvPr/>
        </p:nvSpPr>
        <p:spPr>
          <a:xfrm>
            <a:off x="124287" y="2057524"/>
            <a:ext cx="896302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dirty="0">
                <a:latin typeface="+mn-ea"/>
              </a:rPr>
              <a:t> 1) </a:t>
            </a:r>
            <a:r>
              <a:rPr lang="ko-KR" altLang="en-US" sz="1200" dirty="0">
                <a:latin typeface="+mn-ea"/>
              </a:rPr>
              <a:t>재학생 및 기타 구직자 집단에게 문자 또는 이메일 발송이 가능하시면 본 행사 홍보 문자</a:t>
            </a:r>
            <a:r>
              <a:rPr lang="en-US" altLang="ko-KR" sz="1200" dirty="0">
                <a:latin typeface="+mn-ea"/>
              </a:rPr>
              <a:t>/</a:t>
            </a:r>
            <a:r>
              <a:rPr lang="ko-KR" altLang="en-US" sz="1200" dirty="0">
                <a:latin typeface="+mn-ea"/>
              </a:rPr>
              <a:t>이메일 발송을 요청 드립니다</a:t>
            </a:r>
            <a:r>
              <a:rPr lang="en-US" altLang="ko-KR" sz="1200" dirty="0">
                <a:latin typeface="+mn-ea"/>
              </a:rPr>
              <a:t>.</a:t>
            </a:r>
          </a:p>
          <a:p>
            <a:r>
              <a:rPr lang="en-US" altLang="ko-KR" sz="1200" dirty="0">
                <a:latin typeface="+mn-ea"/>
              </a:rPr>
              <a:t> 2) </a:t>
            </a:r>
            <a:r>
              <a:rPr lang="ko-KR" altLang="en-US" sz="1200" dirty="0">
                <a:latin typeface="+mn-ea"/>
              </a:rPr>
              <a:t>이메일의 경우 행사 공고 게시글 파일의 내용으로 메일을 보내주시면 됩니다</a:t>
            </a:r>
            <a:r>
              <a:rPr lang="en-US" altLang="ko-KR" sz="1200" dirty="0">
                <a:latin typeface="+mn-ea"/>
              </a:rPr>
              <a:t>. (</a:t>
            </a:r>
            <a:r>
              <a:rPr lang="ko-KR" altLang="en-US" sz="1200" dirty="0">
                <a:latin typeface="+mn-ea"/>
              </a:rPr>
              <a:t>내용 동일</a:t>
            </a:r>
            <a:r>
              <a:rPr lang="en-US" altLang="ko-KR" sz="1200" dirty="0">
                <a:latin typeface="+mn-ea"/>
              </a:rPr>
              <a:t>)</a:t>
            </a:r>
          </a:p>
          <a:p>
            <a:r>
              <a:rPr lang="en-US" altLang="ko-KR" sz="1200" dirty="0">
                <a:latin typeface="+mn-ea"/>
              </a:rPr>
              <a:t> 3) </a:t>
            </a:r>
            <a:r>
              <a:rPr lang="ko-KR" altLang="en-US" sz="1200" dirty="0">
                <a:latin typeface="+mn-ea"/>
              </a:rPr>
              <a:t>문자의 경우 아래 문구로 발송 부탁드립니다</a:t>
            </a:r>
            <a:r>
              <a:rPr lang="en-US" altLang="ko-KR" sz="1200" dirty="0">
                <a:latin typeface="+mn-ea"/>
              </a:rPr>
              <a:t>.</a:t>
            </a:r>
          </a:p>
        </p:txBody>
      </p:sp>
      <p:sp>
        <p:nvSpPr>
          <p:cNvPr id="18" name="사각형: 둥근 모서리 17">
            <a:extLst>
              <a:ext uri="{FF2B5EF4-FFF2-40B4-BE49-F238E27FC236}">
                <a16:creationId xmlns:a16="http://schemas.microsoft.com/office/drawing/2014/main" id="{79E291C7-962E-958C-3557-4CA17A03C6A6}"/>
              </a:ext>
            </a:extLst>
          </p:cNvPr>
          <p:cNvSpPr/>
          <p:nvPr/>
        </p:nvSpPr>
        <p:spPr>
          <a:xfrm>
            <a:off x="142043" y="3565893"/>
            <a:ext cx="2829110" cy="266714"/>
          </a:xfrm>
          <a:prstGeom prst="roundRect">
            <a:avLst>
              <a:gd name="adj" fmla="val 26653"/>
            </a:avLst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ctr"/>
            <a:r>
              <a:rPr lang="ko-KR" altLang="en-US" sz="1400" b="1" dirty="0">
                <a:solidFill>
                  <a:schemeClr val="bg1"/>
                </a:solidFill>
                <a:latin typeface="+mn-ea"/>
              </a:rPr>
              <a:t>홈페이지 팝업 배너 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516DBF2D-5533-E74E-09B5-50B4B9242117}"/>
              </a:ext>
            </a:extLst>
          </p:cNvPr>
          <p:cNvSpPr txBox="1"/>
          <p:nvPr/>
        </p:nvSpPr>
        <p:spPr>
          <a:xfrm>
            <a:off x="133165" y="3947442"/>
            <a:ext cx="896302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dirty="0">
                <a:latin typeface="+mn-ea"/>
              </a:rPr>
              <a:t> 1) </a:t>
            </a:r>
            <a:r>
              <a:rPr lang="ko-KR" altLang="en-US" sz="1200" dirty="0">
                <a:latin typeface="+mn-ea"/>
              </a:rPr>
              <a:t>학교</a:t>
            </a:r>
            <a:r>
              <a:rPr lang="en-US" altLang="ko-KR" sz="1200" dirty="0">
                <a:latin typeface="+mn-ea"/>
              </a:rPr>
              <a:t>/</a:t>
            </a:r>
            <a:r>
              <a:rPr lang="ko-KR" altLang="en-US" sz="1200" dirty="0">
                <a:latin typeface="+mn-ea"/>
              </a:rPr>
              <a:t>기관 등의 홈페이지에 팝업</a:t>
            </a:r>
            <a:r>
              <a:rPr lang="en-US" altLang="ko-KR" sz="1200" dirty="0">
                <a:latin typeface="+mn-ea"/>
              </a:rPr>
              <a:t>/</a:t>
            </a:r>
            <a:r>
              <a:rPr lang="ko-KR" altLang="en-US" sz="1200" dirty="0">
                <a:latin typeface="+mn-ea"/>
              </a:rPr>
              <a:t>배너 등의 홍보가 가능하신 곳은 연락주시면 </a:t>
            </a:r>
            <a:endParaRPr lang="en-US" altLang="ko-KR" sz="1200" dirty="0">
              <a:latin typeface="+mn-ea"/>
            </a:endParaRPr>
          </a:p>
          <a:p>
            <a:r>
              <a:rPr lang="en-US" altLang="ko-KR" sz="1200" dirty="0">
                <a:latin typeface="+mn-ea"/>
              </a:rPr>
              <a:t>    </a:t>
            </a:r>
            <a:r>
              <a:rPr lang="ko-KR" altLang="en-US" sz="1200" dirty="0">
                <a:latin typeface="+mn-ea"/>
              </a:rPr>
              <a:t>직접 필요 사이즈로 제작하여 배너를 송부해 드립니다</a:t>
            </a:r>
            <a:r>
              <a:rPr lang="en-US" altLang="ko-KR" sz="1200" dirty="0">
                <a:latin typeface="+mn-ea"/>
              </a:rPr>
              <a:t>.</a:t>
            </a:r>
          </a:p>
          <a:p>
            <a:r>
              <a:rPr lang="en-US" altLang="ko-KR" sz="1200" dirty="0">
                <a:latin typeface="+mn-ea"/>
              </a:rPr>
              <a:t> 2) </a:t>
            </a:r>
            <a:r>
              <a:rPr lang="ko-KR" altLang="en-US" sz="1200" dirty="0">
                <a:latin typeface="+mn-ea"/>
              </a:rPr>
              <a:t>배너 타겟 주소는 다음과 같습니다</a:t>
            </a:r>
            <a:r>
              <a:rPr lang="en-US" altLang="ko-KR" sz="1200" dirty="0">
                <a:latin typeface="+mn-ea"/>
              </a:rPr>
              <a:t>. (</a:t>
            </a:r>
            <a:r>
              <a:rPr lang="ko-KR" altLang="en-US" sz="1200" dirty="0">
                <a:latin typeface="+mn-ea"/>
              </a:rPr>
              <a:t>행사 홈페이지</a:t>
            </a:r>
            <a:r>
              <a:rPr lang="en-US" altLang="ko-KR" sz="1200" dirty="0">
                <a:latin typeface="+mn-ea"/>
              </a:rPr>
              <a:t>)</a:t>
            </a:r>
          </a:p>
          <a:p>
            <a:r>
              <a:rPr lang="en-US" altLang="ko-KR" sz="1200" dirty="0">
                <a:latin typeface="+mn-ea"/>
              </a:rPr>
              <a:t>   - www.</a:t>
            </a:r>
            <a:r>
              <a:rPr lang="en-US" altLang="ko-KR" sz="1200" kern="0" dirty="0">
                <a:solidFill>
                  <a:srgbClr val="000000"/>
                </a:solidFill>
                <a:latin typeface="+mn-ea"/>
              </a:rPr>
              <a:t>WaterJobFair.com</a:t>
            </a:r>
            <a:endParaRPr lang="en-US" altLang="ko-KR" sz="1200" dirty="0">
              <a:latin typeface="+mn-ea"/>
            </a:endParaRPr>
          </a:p>
          <a:p>
            <a:r>
              <a:rPr lang="en-US" altLang="ko-KR" sz="1200" dirty="0">
                <a:latin typeface="+mn-ea"/>
              </a:rPr>
              <a:t> 3) </a:t>
            </a:r>
            <a:r>
              <a:rPr lang="ko-KR" altLang="en-US" sz="1200" dirty="0">
                <a:latin typeface="+mn-ea"/>
              </a:rPr>
              <a:t>팝업 또는 배너 </a:t>
            </a:r>
            <a:r>
              <a:rPr lang="ko-KR" altLang="en-US" sz="1200" dirty="0" err="1">
                <a:latin typeface="+mn-ea"/>
              </a:rPr>
              <a:t>게첨</a:t>
            </a:r>
            <a:r>
              <a:rPr lang="ko-KR" altLang="en-US" sz="1200" dirty="0">
                <a:latin typeface="+mn-ea"/>
              </a:rPr>
              <a:t> 내용을 </a:t>
            </a:r>
            <a:r>
              <a:rPr lang="ko-KR" altLang="en-US" sz="1200" dirty="0" err="1">
                <a:latin typeface="+mn-ea"/>
              </a:rPr>
              <a:t>캡쳐하여</a:t>
            </a:r>
            <a:r>
              <a:rPr lang="ko-KR" altLang="en-US" sz="1200" dirty="0">
                <a:latin typeface="+mn-ea"/>
              </a:rPr>
              <a:t> 운영사무국 메일로 보내주시면 감사의 </a:t>
            </a:r>
            <a:endParaRPr lang="en-US" altLang="ko-KR" sz="1200" dirty="0">
              <a:latin typeface="+mn-ea"/>
            </a:endParaRPr>
          </a:p>
          <a:p>
            <a:r>
              <a:rPr lang="en-US" altLang="ko-KR" sz="1200" dirty="0">
                <a:latin typeface="+mn-ea"/>
              </a:rPr>
              <a:t>    </a:t>
            </a:r>
            <a:r>
              <a:rPr lang="ko-KR" altLang="en-US" sz="1200" dirty="0">
                <a:latin typeface="+mn-ea"/>
              </a:rPr>
              <a:t>마음으로 행사 후 소정의 사은품을 보내 드릴 예정입니다</a:t>
            </a:r>
            <a:r>
              <a:rPr lang="en-US" altLang="ko-KR" sz="1200" dirty="0">
                <a:latin typeface="+mn-ea"/>
              </a:rPr>
              <a:t>. </a:t>
            </a:r>
            <a:endParaRPr lang="ko-KR" altLang="en-US" sz="1200" dirty="0">
              <a:latin typeface="+mn-ea"/>
            </a:endParaRPr>
          </a:p>
        </p:txBody>
      </p:sp>
      <p:sp>
        <p:nvSpPr>
          <p:cNvPr id="4" name="직사각형 3">
            <a:extLst>
              <a:ext uri="{FF2B5EF4-FFF2-40B4-BE49-F238E27FC236}">
                <a16:creationId xmlns:a16="http://schemas.microsoft.com/office/drawing/2014/main" id="{D0E6C841-247D-46CC-4557-06D355497F21}"/>
              </a:ext>
            </a:extLst>
          </p:cNvPr>
          <p:cNvSpPr/>
          <p:nvPr/>
        </p:nvSpPr>
        <p:spPr>
          <a:xfrm>
            <a:off x="244433" y="2724319"/>
            <a:ext cx="9537279" cy="55916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600" dirty="0">
                <a:solidFill>
                  <a:schemeClr val="tx1"/>
                </a:solidFill>
                <a:latin typeface="+mn-ea"/>
              </a:rPr>
              <a:t>(</a:t>
            </a:r>
            <a:r>
              <a:rPr lang="ko-KR" altLang="en-US" sz="1600" dirty="0">
                <a:solidFill>
                  <a:schemeClr val="tx1"/>
                </a:solidFill>
                <a:latin typeface="+mn-ea"/>
              </a:rPr>
              <a:t>문자 발송 예</a:t>
            </a:r>
            <a:r>
              <a:rPr lang="en-US" altLang="ko-KR" sz="1600" dirty="0">
                <a:solidFill>
                  <a:schemeClr val="tx1"/>
                </a:solidFill>
                <a:latin typeface="+mn-ea"/>
              </a:rPr>
              <a:t>)</a:t>
            </a:r>
          </a:p>
          <a:p>
            <a:r>
              <a:rPr lang="ko-KR" altLang="en-US" sz="1600" dirty="0" err="1">
                <a:solidFill>
                  <a:schemeClr val="tx1"/>
                </a:solidFill>
                <a:latin typeface="+mn-ea"/>
              </a:rPr>
              <a:t>물산업</a:t>
            </a:r>
            <a:r>
              <a:rPr lang="ko-KR" altLang="en-US" sz="1600" dirty="0">
                <a:solidFill>
                  <a:schemeClr val="tx1"/>
                </a:solidFill>
                <a:latin typeface="+mn-ea"/>
              </a:rPr>
              <a:t> 일자리박람회 </a:t>
            </a:r>
            <a:r>
              <a:rPr lang="en-US" altLang="ko-KR" sz="1600" dirty="0">
                <a:solidFill>
                  <a:schemeClr val="tx1"/>
                </a:solidFill>
                <a:latin typeface="+mn-ea"/>
              </a:rPr>
              <a:t>10.31.(</a:t>
            </a:r>
            <a:r>
              <a:rPr lang="ko-KR" altLang="en-US" sz="1600" dirty="0">
                <a:solidFill>
                  <a:schemeClr val="tx1"/>
                </a:solidFill>
                <a:latin typeface="+mn-ea"/>
              </a:rPr>
              <a:t>금</a:t>
            </a:r>
            <a:r>
              <a:rPr lang="en-US" altLang="ko-KR" sz="1600" dirty="0">
                <a:solidFill>
                  <a:schemeClr val="tx1"/>
                </a:solidFill>
                <a:latin typeface="+mn-ea"/>
              </a:rPr>
              <a:t>) </a:t>
            </a:r>
            <a:r>
              <a:rPr lang="ko-KR" altLang="en-US" sz="1600" dirty="0" err="1">
                <a:solidFill>
                  <a:schemeClr val="tx1"/>
                </a:solidFill>
                <a:latin typeface="+mn-ea"/>
              </a:rPr>
              <a:t>서울하수도과학관</a:t>
            </a:r>
            <a:r>
              <a:rPr lang="ko-KR" altLang="en-US" sz="1600" dirty="0">
                <a:solidFill>
                  <a:schemeClr val="tx1"/>
                </a:solidFill>
                <a:latin typeface="+mn-ea"/>
              </a:rPr>
              <a:t> </a:t>
            </a:r>
            <a:r>
              <a:rPr lang="en-US" altLang="ko-KR" sz="1600" kern="0" dirty="0">
                <a:solidFill>
                  <a:srgbClr val="000000"/>
                </a:solidFill>
                <a:latin typeface="+mn-ea"/>
              </a:rPr>
              <a:t>WaterJobFair.com</a:t>
            </a:r>
          </a:p>
        </p:txBody>
      </p:sp>
      <p:pic>
        <p:nvPicPr>
          <p:cNvPr id="5" name="Picture 3" descr="C:\Users\Administrator\Desktop\2019 농림축산식품 일자리박람회 온라인 자료 보고\2019 농림축산식품 온라인배너(미흡)\항공일자리포털_배너홍보.png">
            <a:extLst>
              <a:ext uri="{FF2B5EF4-FFF2-40B4-BE49-F238E27FC236}">
                <a16:creationId xmlns:a16="http://schemas.microsoft.com/office/drawing/2014/main" id="{41480FC8-C277-1DE9-875A-A3106A1E96B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20008" y="3832607"/>
            <a:ext cx="2443949" cy="1955582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38E32CCB-1060-09FF-D9B4-682EE071EE71}"/>
              </a:ext>
            </a:extLst>
          </p:cNvPr>
          <p:cNvSpPr txBox="1"/>
          <p:nvPr/>
        </p:nvSpPr>
        <p:spPr>
          <a:xfrm>
            <a:off x="7228845" y="3384632"/>
            <a:ext cx="173476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200" dirty="0"/>
              <a:t>기관</a:t>
            </a:r>
            <a:r>
              <a:rPr lang="en-US" altLang="ko-KR" sz="1200" dirty="0"/>
              <a:t>/</a:t>
            </a:r>
            <a:r>
              <a:rPr lang="ko-KR" altLang="en-US" sz="1200" dirty="0"/>
              <a:t>학교 홈페이지 </a:t>
            </a:r>
            <a:endParaRPr lang="en-US" altLang="ko-KR" sz="1200" dirty="0"/>
          </a:p>
          <a:p>
            <a:r>
              <a:rPr lang="ko-KR" altLang="en-US" sz="1200" dirty="0"/>
              <a:t>배너</a:t>
            </a:r>
            <a:r>
              <a:rPr lang="en-US" altLang="ko-KR" sz="1200" dirty="0"/>
              <a:t>/</a:t>
            </a:r>
            <a:r>
              <a:rPr lang="ko-KR" altLang="en-US" sz="1200" dirty="0"/>
              <a:t>팝업 등록 캡쳐 예</a:t>
            </a:r>
          </a:p>
        </p:txBody>
      </p:sp>
    </p:spTree>
    <p:extLst>
      <p:ext uri="{BB962C8B-B14F-4D97-AF65-F5344CB8AC3E}">
        <p14:creationId xmlns:p14="http://schemas.microsoft.com/office/powerpoint/2010/main" val="26281453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2212</TotalTime>
  <Words>1630</Words>
  <Application>Microsoft Office PowerPoint</Application>
  <PresentationFormat>A4 용지(210x297mm)</PresentationFormat>
  <Paragraphs>409</Paragraphs>
  <Slides>10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6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10</vt:i4>
      </vt:variant>
    </vt:vector>
  </HeadingPairs>
  <TitlesOfParts>
    <vt:vector size="17" baseType="lpstr">
      <vt:lpstr>맑은 고딕</vt:lpstr>
      <vt:lpstr>맑은 고딕 (본문)</vt:lpstr>
      <vt:lpstr>서울남산체 B</vt:lpstr>
      <vt:lpstr>Arial</vt:lpstr>
      <vt:lpstr>Calibri</vt:lpstr>
      <vt:lpstr>Calibri Light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Do Hyung</dc:creator>
  <cp:lastModifiedBy>Do Hyung Lee</cp:lastModifiedBy>
  <cp:revision>46</cp:revision>
  <dcterms:created xsi:type="dcterms:W3CDTF">2020-09-10T19:07:55Z</dcterms:created>
  <dcterms:modified xsi:type="dcterms:W3CDTF">2025-10-16T04:50:22Z</dcterms:modified>
</cp:coreProperties>
</file>